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8" r:id="rId3"/>
    <p:sldId id="260" r:id="rId4"/>
    <p:sldId id="257" r:id="rId5"/>
    <p:sldId id="261" r:id="rId6"/>
    <p:sldId id="264" r:id="rId7"/>
    <p:sldId id="265" r:id="rId8"/>
    <p:sldId id="262" r:id="rId9"/>
    <p:sldId id="263" r:id="rId10"/>
    <p:sldId id="269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8" r:id="rId19"/>
    <p:sldId id="276" r:id="rId20"/>
    <p:sldId id="277" r:id="rId21"/>
    <p:sldId id="280" r:id="rId22"/>
    <p:sldId id="279" r:id="rId23"/>
    <p:sldId id="281" r:id="rId24"/>
    <p:sldId id="283" r:id="rId25"/>
    <p:sldId id="282" r:id="rId26"/>
    <p:sldId id="274" r:id="rId27"/>
    <p:sldId id="275" r:id="rId2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7"/>
  </p:normalViewPr>
  <p:slideViewPr>
    <p:cSldViewPr snapToGrid="0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D6FE8B-3D1A-BD37-BAA2-752E7205D1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5E05501-88FF-AF9C-FA1F-86CE48055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8007D4-F46C-B241-56E8-E97DC0756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ABCF1-53A1-844A-9036-873AE25CED1B}" type="datetimeFigureOut">
              <a:rPr lang="de-DE" smtClean="0"/>
              <a:t>14.08.24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9F3F74-D72A-0A48-FE11-30C7B9C92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AA9C50-AF42-D9E9-FD26-314C6DB48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5E47-ACB4-C844-8D33-4DB8C11BD6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210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66E126-2218-9CF3-D2EE-72D7912D6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5906725-7D02-3373-2643-1E783E6584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120ED0-4D50-E3B0-6892-3EDDDA730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ABCF1-53A1-844A-9036-873AE25CED1B}" type="datetimeFigureOut">
              <a:rPr lang="de-DE" smtClean="0"/>
              <a:t>14.08.24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7CAF6A-C5FB-D644-812C-979EFEA8F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39CFBE-2C1E-0D8C-7365-B224768C6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5E47-ACB4-C844-8D33-4DB8C11BD6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1730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103C6EC-C3F6-2E4D-57E8-E2C453A825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54A1164-919D-EC6F-B834-3752CADB7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5216C0-7D9A-09B8-475F-682FA660B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ABCF1-53A1-844A-9036-873AE25CED1B}" type="datetimeFigureOut">
              <a:rPr lang="de-DE" smtClean="0"/>
              <a:t>14.08.24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B419DC-1407-557E-3223-E3B11ED90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366FE5-44E5-E789-FF9B-C17D13256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5E47-ACB4-C844-8D33-4DB8C11BD6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48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A1C2F1-8722-F751-E589-CFCE73B83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DC3054-CC19-F9D1-1A40-AFD8744F5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B2419D-DA3A-A3D9-533C-DC3C074B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ABCF1-53A1-844A-9036-873AE25CED1B}" type="datetimeFigureOut">
              <a:rPr lang="de-DE" smtClean="0"/>
              <a:t>14.08.24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130B88-1452-AD9A-E1C8-0E78BAE71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298A30-579A-8EA4-EFD5-ADE9F17D0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5E47-ACB4-C844-8D33-4DB8C11BD6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132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FF9543-23CF-B8B3-74EF-2B4A915C7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A07C3E1-E6C5-A5B2-D17F-530A9020E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014EFB-AAF8-B70B-62C0-2E6980DEF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ABCF1-53A1-844A-9036-873AE25CED1B}" type="datetimeFigureOut">
              <a:rPr lang="de-DE" smtClean="0"/>
              <a:t>14.08.24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447505-FAE2-33DF-FFBC-4C0B719FE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8E34FB-C397-5471-27A4-DD4469B26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5E47-ACB4-C844-8D33-4DB8C11BD6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4937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978971-0D4A-86B9-2E32-569CDC4E4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3E3CCE-AD34-8A24-35BA-DAA0FF3ADE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CD2C537-808C-CCF0-AFED-674A4EE9BC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9D02729-C621-5E50-DF6E-421D18A94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ABCF1-53A1-844A-9036-873AE25CED1B}" type="datetimeFigureOut">
              <a:rPr lang="de-DE" smtClean="0"/>
              <a:t>14.08.24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50B60F-772F-601D-D670-6F60D5DC8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6ED5C7-494F-8DE2-3D37-3C348F67F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5E47-ACB4-C844-8D33-4DB8C11BD6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3198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C4814E-4FB4-3609-F223-2ABF26ED9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2AE5C72-3223-3B2D-D376-B783A841A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2C7A40-2EA4-7432-E56F-BEFAA5B34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62EDDFE-C4DB-0E9B-886C-65B9C68A40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F353710-9919-D354-7EF6-D449A6A4AC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27BB1ED-5387-89B7-8F88-1B7D10A44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ABCF1-53A1-844A-9036-873AE25CED1B}" type="datetimeFigureOut">
              <a:rPr lang="de-DE" smtClean="0"/>
              <a:t>14.08.24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88F2B5E-DEB4-DCB0-7CDF-2FCC970BC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033C0E5-6DCC-8551-D597-15D2A67D9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5E47-ACB4-C844-8D33-4DB8C11BD6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2288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31696A-A805-20B4-BE8F-E882267D2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48A28C8-F44F-C588-56E0-5B417B72D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ABCF1-53A1-844A-9036-873AE25CED1B}" type="datetimeFigureOut">
              <a:rPr lang="de-DE" smtClean="0"/>
              <a:t>14.08.24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7DF60F2-78AA-689E-BEFE-5FA93422C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677F11F-AC60-E29F-BC69-3D1801584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5E47-ACB4-C844-8D33-4DB8C11BD6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8378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BB560D4-EEDF-3B9F-FC0B-EB4318CBB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ABCF1-53A1-844A-9036-873AE25CED1B}" type="datetimeFigureOut">
              <a:rPr lang="de-DE" smtClean="0"/>
              <a:t>14.08.24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BD2FADF-5497-E6C2-1B3E-318811FD5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3A40C79-8971-2B25-6AE0-CD5ACE495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5E47-ACB4-C844-8D33-4DB8C11BD6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044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0720CB-A134-8BC0-2C34-2DE017869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38D6F2-B84A-EB6C-B400-23EC6EE84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8822EEB-9295-ABEE-ACBE-173708DA7D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D4C149-8E0E-D51A-FEA5-DE582BF2B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ABCF1-53A1-844A-9036-873AE25CED1B}" type="datetimeFigureOut">
              <a:rPr lang="de-DE" smtClean="0"/>
              <a:t>14.08.24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3C899C-7413-3BE6-8035-F89063A1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B585F8A-7F3D-E769-311D-590B76A36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5E47-ACB4-C844-8D33-4DB8C11BD6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8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518319-1F88-C3E2-3037-A90D48EC0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FAA6E58-66BE-1397-8E14-4CE02BE48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8809D3E-2167-AC3C-117E-05C360700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2B0CCDF-FB1E-9300-4DDC-DDA930190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ABCF1-53A1-844A-9036-873AE25CED1B}" type="datetimeFigureOut">
              <a:rPr lang="de-DE" smtClean="0"/>
              <a:t>14.08.24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302B7E9-AE29-BC65-8482-089946F4B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E3B0B13-502C-CF3E-3880-60D97A91A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5E47-ACB4-C844-8D33-4DB8C11BD6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2700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6CB1550-7776-459A-A9B9-B19F4BA77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CC58B6-500B-CFAC-199C-ED29A0E64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BCF129-6545-ED60-C1BF-2652C80042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3ABCF1-53A1-844A-9036-873AE25CED1B}" type="datetimeFigureOut">
              <a:rPr lang="de-DE" smtClean="0"/>
              <a:t>14.08.24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576C5C-7162-83F5-D1EA-FB6F2BB55E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9C30A0-3A82-03E5-046F-2BBDBECE05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085E47-ACB4-C844-8D33-4DB8C11BD6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299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17A718-4EF5-F270-218B-C55FEC6942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Literaturdidaktik –</a:t>
            </a:r>
            <a:br>
              <a:rPr lang="de-DE" dirty="0"/>
            </a:br>
            <a:r>
              <a:rPr lang="de-DE" dirty="0"/>
              <a:t>performative und analytische Perspektiven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CF91DEC-AC03-D765-E232-B468D51889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Sprache, Kultur und Wissenschaft</a:t>
            </a:r>
          </a:p>
          <a:p>
            <a:r>
              <a:rPr lang="de-DE" dirty="0"/>
              <a:t>Ludwig-Maximilians-Universität München</a:t>
            </a:r>
          </a:p>
          <a:p>
            <a:r>
              <a:rPr lang="de-DE" dirty="0"/>
              <a:t>PD Dr. Simone </a:t>
            </a:r>
            <a:r>
              <a:rPr lang="de-DE" dirty="0" err="1"/>
              <a:t>Schiedermair</a:t>
            </a:r>
            <a:endParaRPr lang="de-DE" dirty="0"/>
          </a:p>
          <a:p>
            <a:r>
              <a:rPr lang="de-DE" dirty="0"/>
              <a:t>14. August 2024</a:t>
            </a:r>
          </a:p>
        </p:txBody>
      </p:sp>
    </p:spTree>
    <p:extLst>
      <p:ext uri="{BB962C8B-B14F-4D97-AF65-F5344CB8AC3E}">
        <p14:creationId xmlns:p14="http://schemas.microsoft.com/office/powerpoint/2010/main" val="1116826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E564CA-1BE1-ADFD-61D7-6659145CC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Präsentation in 5 Gruppen erarbeiten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10B7CD-2D9E-1769-1485-3F6FCA0F5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siehe Abschnitt aus dem Gedicht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Gruppe 1: Vers 1+2</a:t>
            </a:r>
          </a:p>
          <a:p>
            <a:pPr marL="0" indent="0">
              <a:buNone/>
            </a:pPr>
            <a:r>
              <a:rPr lang="de-DE" dirty="0"/>
              <a:t>Gruppe 2: Vers 3+4</a:t>
            </a:r>
          </a:p>
          <a:p>
            <a:pPr marL="0" indent="0">
              <a:buNone/>
            </a:pPr>
            <a:r>
              <a:rPr lang="de-DE" dirty="0"/>
              <a:t>Gruppe 3: Vers 5-7</a:t>
            </a:r>
          </a:p>
          <a:p>
            <a:pPr marL="0" indent="0">
              <a:buNone/>
            </a:pPr>
            <a:r>
              <a:rPr lang="de-DE" dirty="0"/>
              <a:t>Gruppe 4: Vers 8+9</a:t>
            </a:r>
          </a:p>
          <a:p>
            <a:pPr marL="0" indent="0">
              <a:buNone/>
            </a:pPr>
            <a:r>
              <a:rPr lang="de-DE" dirty="0"/>
              <a:t>Gruppe 5: Vers 10+11</a:t>
            </a:r>
          </a:p>
        </p:txBody>
      </p:sp>
    </p:spTree>
    <p:extLst>
      <p:ext uri="{BB962C8B-B14F-4D97-AF65-F5344CB8AC3E}">
        <p14:creationId xmlns:p14="http://schemas.microsoft.com/office/powerpoint/2010/main" val="1729283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A63606-5E0B-AB03-F892-629D33C0A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e-DE" dirty="0"/>
            </a:br>
            <a:r>
              <a:rPr lang="de-DE" dirty="0"/>
              <a:t>Präsentation in 5 Gruppen erarbeiten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C31922-276E-CA8E-2D41-AE264ABBD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Skizze an der Tafel</a:t>
            </a:r>
          </a:p>
          <a:p>
            <a:pPr marL="0" indent="0">
              <a:buNone/>
            </a:pPr>
            <a:r>
              <a:rPr lang="de-DE" dirty="0"/>
              <a:t>Mindmap</a:t>
            </a:r>
          </a:p>
          <a:p>
            <a:pPr marL="0" indent="0">
              <a:buNone/>
            </a:pPr>
            <a:r>
              <a:rPr lang="de-DE" dirty="0"/>
              <a:t>mündliche Zusammenfassung</a:t>
            </a:r>
          </a:p>
          <a:p>
            <a:pPr marL="0" indent="0">
              <a:buNone/>
            </a:pPr>
            <a:r>
              <a:rPr lang="de-DE" dirty="0"/>
              <a:t>Performance als Rap</a:t>
            </a:r>
          </a:p>
          <a:p>
            <a:pPr marL="0" indent="0">
              <a:buNone/>
            </a:pPr>
            <a:r>
              <a:rPr lang="de-DE" dirty="0"/>
              <a:t>Szenische Darstellung</a:t>
            </a:r>
          </a:p>
          <a:p>
            <a:pPr marL="0" indent="0">
              <a:buNone/>
            </a:pPr>
            <a:r>
              <a:rPr lang="de-DE" dirty="0"/>
              <a:t>Standbild</a:t>
            </a:r>
          </a:p>
          <a:p>
            <a:pPr marL="0" indent="0">
              <a:buNone/>
            </a:pPr>
            <a:r>
              <a:rPr lang="de-DE" dirty="0"/>
              <a:t>Collage</a:t>
            </a:r>
          </a:p>
          <a:p>
            <a:pPr marL="0" indent="0">
              <a:buNone/>
            </a:pPr>
            <a:r>
              <a:rPr lang="de-DE" dirty="0"/>
              <a:t>digitale Tools nutzen</a:t>
            </a:r>
          </a:p>
          <a:p>
            <a:pPr marL="0" indent="0">
              <a:buNone/>
            </a:pPr>
            <a:r>
              <a:rPr lang="de-D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75495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560BFD-4E91-C71F-19AE-5669D9170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Präsentation in Gruppen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7D5AE3-59A5-A883-18A7-E4EF6AC36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5475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DC604A-5EC3-C23E-210E-321CA4F3E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fällt mir auf?</a:t>
            </a:r>
            <a:br>
              <a:rPr lang="de-DE" dirty="0"/>
            </a:br>
            <a:r>
              <a:rPr lang="de-DE" dirty="0"/>
              <a:t>Wie lesen Sie das?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042286-6CE7-6888-9605-8632A7191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Moderationskarten</a:t>
            </a:r>
          </a:p>
        </p:txBody>
      </p:sp>
    </p:spTree>
    <p:extLst>
      <p:ext uri="{BB962C8B-B14F-4D97-AF65-F5344CB8AC3E}">
        <p14:creationId xmlns:p14="http://schemas.microsoft.com/office/powerpoint/2010/main" val="3970392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AA5E9F-9855-E725-836A-F3BF10029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lesen Sie denn das?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A98886-9607-3876-B829-C16F05257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/>
              <a:t>1. DDR</a:t>
            </a:r>
          </a:p>
          <a:p>
            <a:pPr marL="0" indent="0">
              <a:buNone/>
            </a:pPr>
            <a:r>
              <a:rPr lang="de-DE" dirty="0"/>
              <a:t>2. Mensch in Berlin</a:t>
            </a:r>
          </a:p>
          <a:p>
            <a:pPr marL="0" indent="0">
              <a:buNone/>
            </a:pPr>
            <a:r>
              <a:rPr lang="de-DE" dirty="0"/>
              <a:t>3. Berlin als Ich</a:t>
            </a:r>
          </a:p>
          <a:p>
            <a:pPr marL="0" indent="0">
              <a:buNone/>
            </a:pPr>
            <a:r>
              <a:rPr lang="de-DE" dirty="0"/>
              <a:t>4. Liebe zu zwei Personen</a:t>
            </a:r>
          </a:p>
          <a:p>
            <a:pPr marL="0" indent="0">
              <a:buNone/>
            </a:pPr>
            <a:r>
              <a:rPr lang="de-DE" dirty="0"/>
              <a:t>5. Religion – was ich glaube, was ich machen will</a:t>
            </a:r>
          </a:p>
          <a:p>
            <a:pPr marL="0" indent="0">
              <a:buNone/>
            </a:pPr>
            <a:r>
              <a:rPr lang="de-DE" dirty="0"/>
              <a:t>6. Konflikt – was sagen die anderen, was sagt die Familie</a:t>
            </a:r>
          </a:p>
          <a:p>
            <a:pPr marL="0" indent="0">
              <a:buNone/>
            </a:pPr>
            <a:r>
              <a:rPr lang="de-DE" dirty="0"/>
              <a:t>7. Konflikt – was sagt man, was denkt man</a:t>
            </a:r>
          </a:p>
          <a:p>
            <a:pPr marL="0" indent="0">
              <a:buNone/>
            </a:pPr>
            <a:r>
              <a:rPr lang="de-DE" dirty="0"/>
              <a:t>8. Zunge</a:t>
            </a:r>
            <a:r>
              <a:rPr lang="de-DE" dirty="0">
                <a:sym typeface="Wingdings" pitchFamily="2" charset="2"/>
              </a:rPr>
              <a:t> Geschmack  über Geschmack lässt sich streiten</a:t>
            </a:r>
          </a:p>
          <a:p>
            <a:pPr marL="0" indent="0">
              <a:buNone/>
            </a:pPr>
            <a:r>
              <a:rPr lang="de-DE" dirty="0">
                <a:sym typeface="Wingdings" pitchFamily="2" charset="2"/>
              </a:rPr>
              <a:t>9. Zunge Sprache</a:t>
            </a:r>
          </a:p>
          <a:p>
            <a:pPr marL="0" indent="0">
              <a:buNone/>
            </a:pPr>
            <a:r>
              <a:rPr lang="de-DE" dirty="0"/>
              <a:t>10.Person in einem anderen Land</a:t>
            </a:r>
          </a:p>
          <a:p>
            <a:pPr marL="0" indent="0">
              <a:buNone/>
            </a:pPr>
            <a:r>
              <a:rPr lang="de-DE" dirty="0"/>
              <a:t>11. Weg – Lebensweg</a:t>
            </a:r>
          </a:p>
          <a:p>
            <a:pPr marL="0" indent="0">
              <a:buNone/>
            </a:pPr>
            <a:r>
              <a:rPr lang="de-DE" dirty="0"/>
              <a:t>12. Ehe nach vielen Jahren – was man aufgegeben hat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8956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50D694-FBDB-2273-0C08-53C06D9B1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Textnetz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69D4BC8-4030-7767-DD2C-87EA71191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3481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DA201F-2C83-8CFC-C512-CD4B17F52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066694-C7C1-1E03-1BAB-26C0BA328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de-DE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Bearbeiten Sie die Texte mit den folgenden Fragen. Nutzen Sie dafür das Arbeitsblatt.</a:t>
            </a: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DE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Welche Diskurse lassen sich erkennen?</a:t>
            </a: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Welchen Beitrag leisten die einzelnen Texte zu diesen Diskursen?</a:t>
            </a: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Wie ist das in den einzelnen Texten sprachlich (und visuell) gemacht?</a:t>
            </a: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7291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2DD291-6E1D-078A-336B-759ECC3C9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Plenum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D5254A-5AC5-5D9F-E3AE-AA370DFAE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de-DE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Bearbeiten Sie die Texte mit den folgenden Fragen. Nutzen Sie dafür das Arbeitsblatt.</a:t>
            </a: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Welche Diskurse lassen sich erkennen?</a:t>
            </a: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Welchen Beitrag leisten die einzelnen Texte zu diesen Diskursen?</a:t>
            </a: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Wie ist das in den einzelnen Texten sprachlich (und visuell) gemacht?</a:t>
            </a: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06249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FFDCB4-C6B2-78EA-28B7-D28F01547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Traditionelle Perspektiven</a:t>
            </a:r>
            <a:br>
              <a:rPr lang="de-DE" dirty="0"/>
            </a:br>
            <a:r>
              <a:rPr lang="de-DE" dirty="0"/>
              <a:t>Sprache – Landeskunde – Interkulturalität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66D0C0-9F84-2BC3-8201-6EB62DA1E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7902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23409D-EAC3-6E20-D4DD-D7405D414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Neue Perspektiven</a:t>
            </a:r>
            <a:br>
              <a:rPr lang="de-DE" dirty="0"/>
            </a:br>
            <a:r>
              <a:rPr lang="de-DE" dirty="0"/>
              <a:t>Literarizität – Diskursivität – Performativität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DB23BB-9D59-F160-2649-E4345C184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7477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D52897-ECF1-9CBE-A790-CB3AFF028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Performativität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DE7500A-667A-4775-DBBC-E9ED8D18C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9801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640324-1E27-683D-40CF-D0EA46831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Literarizität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D6047C-C740-1675-EFF9-196AB4754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„Automatisierung </a:t>
            </a:r>
            <a:r>
              <a:rPr lang="de-DE" dirty="0" err="1"/>
              <a:t>frißt</a:t>
            </a:r>
            <a:r>
              <a:rPr lang="de-DE" dirty="0"/>
              <a:t> die Dinge, die Kleidung, die Möbel, die Frau und den Schrecken des Krieges“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Deautomatisierung</a:t>
            </a:r>
            <a:r>
              <a:rPr lang="de-DE" dirty="0"/>
              <a:t>, Verfremdung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2000" dirty="0" err="1"/>
              <a:t>Šklovskij</a:t>
            </a:r>
            <a:r>
              <a:rPr lang="de-DE" sz="2000" dirty="0"/>
              <a:t>, Viktor (1994/russ. 1916): Die Kunst als Verfahren. In: </a:t>
            </a:r>
            <a:r>
              <a:rPr lang="de-DE" sz="2000" dirty="0" err="1"/>
              <a:t>Striedter</a:t>
            </a:r>
            <a:r>
              <a:rPr lang="de-DE" sz="2000" dirty="0"/>
              <a:t>, Jurij (Hrsg.): Russischer Formalismus. Texte zur allgemeinen Literaturtheorie und zur Theorie der Prosa, 5. Aufl. München: Fink, S. 15.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3218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54325E-5E77-8073-5115-26C803C55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Literarizität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E94848E-BC47-7915-80EC-12666EE00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„</a:t>
            </a:r>
            <a:r>
              <a:rPr lang="de-DE" i="1" dirty="0"/>
              <a:t>Einstellung</a:t>
            </a:r>
            <a:r>
              <a:rPr lang="de-DE" dirty="0"/>
              <a:t> auf die BOTSCHAFT als solche [</a:t>
            </a:r>
            <a:r>
              <a:rPr lang="de-DE" dirty="0" err="1"/>
              <a:t>Hervorh</a:t>
            </a:r>
            <a:r>
              <a:rPr lang="de-DE" dirty="0"/>
              <a:t>. i. O., S. </a:t>
            </a:r>
            <a:r>
              <a:rPr lang="de-DE" dirty="0" err="1"/>
              <a:t>Sch</a:t>
            </a:r>
            <a:r>
              <a:rPr lang="de-DE" dirty="0"/>
              <a:t>.]“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Poetische Funktion der Sprache, Wie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2000" dirty="0"/>
              <a:t>Jakobson, Roman (2005/engl. 1960): Linguistik und Poetik. In: Holenstein, Elmar/Schelbert, </a:t>
            </a:r>
            <a:r>
              <a:rPr lang="de-DE" sz="2000" dirty="0" err="1"/>
              <a:t>Tarcisius</a:t>
            </a:r>
            <a:r>
              <a:rPr lang="de-DE" sz="2000" dirty="0"/>
              <a:t> (Hrsg.): Roman Jakobson. Poetik. Ausgewählte Aufsätze 1921-1971, 4. Aufl., Berlin: Suhrkamp, S. 92.</a:t>
            </a:r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41407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FF99ED-7FF9-D72A-FAFC-109C43573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Diskursivität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09CA0F-6565-397C-4F94-8BD57F526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Ausgangspunkt</a:t>
            </a:r>
          </a:p>
          <a:p>
            <a:pPr marL="0" indent="0">
              <a:buNone/>
            </a:pPr>
            <a:r>
              <a:rPr lang="de-DE" dirty="0"/>
              <a:t>Verhältnis literarischer Text und landeskundliche Inhalte</a:t>
            </a:r>
          </a:p>
          <a:p>
            <a:pPr marL="0" indent="0">
              <a:buNone/>
            </a:pPr>
            <a:r>
              <a:rPr lang="de-DE" dirty="0"/>
              <a:t>-&gt; gedacht als „zweifach aufeinander bezogen“</a:t>
            </a:r>
          </a:p>
          <a:p>
            <a:pPr marL="0" indent="0">
              <a:buNone/>
            </a:pPr>
            <a:r>
              <a:rPr lang="de-DE" dirty="0"/>
              <a:t>-&gt; Spiegel</a:t>
            </a:r>
          </a:p>
          <a:p>
            <a:pPr marL="0" indent="0">
              <a:buNone/>
            </a:pPr>
            <a:r>
              <a:rPr lang="de-DE" b="1" dirty="0"/>
              <a:t>Doppelte Problematik</a:t>
            </a:r>
          </a:p>
          <a:p>
            <a:pPr marL="0" indent="0">
              <a:buNone/>
            </a:pPr>
            <a:r>
              <a:rPr lang="de-DE" dirty="0"/>
              <a:t>-&gt; literarische Texte (miss)verstanden als „Speicher ‚authentischer‘ Informationen“</a:t>
            </a:r>
          </a:p>
          <a:p>
            <a:pPr marL="0" indent="0">
              <a:buNone/>
            </a:pPr>
            <a:r>
              <a:rPr lang="de-DE" dirty="0"/>
              <a:t>-&gt; homogenisierender Kulturbegriff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2455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B78387-E4F5-4364-1F7B-2BDC895AB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5D1AA4-2F89-49DC-EA40-BE057377A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800" dirty="0"/>
              <a:t>Hille, Almut/</a:t>
            </a:r>
            <a:r>
              <a:rPr lang="de-DE" sz="2800" dirty="0" err="1"/>
              <a:t>Schiedermair</a:t>
            </a:r>
            <a:r>
              <a:rPr lang="de-DE" sz="2800" dirty="0"/>
              <a:t>, Simone (2021): Diskursivität. In: Hille, Almut/</a:t>
            </a:r>
            <a:r>
              <a:rPr lang="de-DE" sz="2800" dirty="0" err="1"/>
              <a:t>Schiedermair</a:t>
            </a:r>
            <a:r>
              <a:rPr lang="de-DE" sz="2800" dirty="0"/>
              <a:t>, Simone: Literaturdidaktik in Deutsch als Fremd- und Zweitsprache. Eine Einführung für Studium und Unterricht, S. 130.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2251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1FE258-3C3A-C69F-70DB-E5B467064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AD70BA-1702-6AAC-B0E0-673E73906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„Diskursfäden laufen in den Text hinein und aus dem Text hinaus, sind innerhalb und außerhalb des Textes vielfältig verwoben.“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2000" dirty="0"/>
              <a:t>Baßler, Moritz (1995): New </a:t>
            </a:r>
            <a:r>
              <a:rPr lang="de-DE" sz="2000" dirty="0" err="1"/>
              <a:t>Historicism</a:t>
            </a:r>
            <a:r>
              <a:rPr lang="de-DE" sz="2000" dirty="0"/>
              <a:t>: Literaturgeschichte als Poetik der Kultur. Tübingen, Basel: Francke, S. 16.</a:t>
            </a:r>
          </a:p>
        </p:txBody>
      </p:sp>
    </p:spTree>
    <p:extLst>
      <p:ext uri="{BB962C8B-B14F-4D97-AF65-F5344CB8AC3E}">
        <p14:creationId xmlns:p14="http://schemas.microsoft.com/office/powerpoint/2010/main" val="31326589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95FD3-DFF6-ECDF-0327-17C52D32D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821DFBAD-9DD3-6EEC-405E-DE253A73E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68582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DF09AA-A932-7F88-54A9-B3E6B97F7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Einverständniserklärung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917798-7FEA-E50F-8BE4-8C1C20823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66045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9A89E8-29FD-48BA-C434-7C337F7F6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5ACC44-DF84-8100-6B97-3F439F1BA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8472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9133CA-5904-FB12-5A97-1B9A90876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8165B6-9DB8-5AFB-4555-FEDD9B116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dirty="0"/>
              <a:t>Körper, Stimme, Präsenz und inszenierter Raum </a:t>
            </a:r>
          </a:p>
          <a:p>
            <a:pPr marL="0" indent="0" algn="ctr">
              <a:buNone/>
            </a:pPr>
            <a:r>
              <a:rPr lang="de-DE" dirty="0"/>
              <a:t>Laut, Wort, Satz und Bewegung spielen zusammen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just">
              <a:buNone/>
            </a:pP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2421568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E706BB-795C-6978-A0E6-BFA15F6B5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FA130C-E748-F119-B6B2-A6B764DB0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de-DE" sz="2000" dirty="0"/>
              <a:t>Schewe, Manfred (2015): Fokus Fachgeschichte: Die Dramapädagogik als Wegbereiterin einer performativen Fremdsprachendidaktik. In: Hallet, Wolfgang/</a:t>
            </a:r>
            <a:r>
              <a:rPr lang="de-DE" sz="2000" dirty="0" err="1"/>
              <a:t>Surkamp</a:t>
            </a:r>
            <a:r>
              <a:rPr lang="de-DE" sz="2000" dirty="0"/>
              <a:t>, Carola (Hrsg.): Dramendidaktik und Dramapädagogik im Fremdsprachenunterricht. Trier: Wissenschaftlicher Verlag, S. 31.</a:t>
            </a:r>
          </a:p>
          <a:p>
            <a:pPr marL="0" indent="0" algn="just">
              <a:buNone/>
            </a:pPr>
            <a:r>
              <a:rPr lang="de-DE" sz="2000" dirty="0"/>
              <a:t>Hille, Almut/</a:t>
            </a:r>
            <a:r>
              <a:rPr lang="de-DE" sz="2000" dirty="0" err="1"/>
              <a:t>Schiedermair</a:t>
            </a:r>
            <a:r>
              <a:rPr lang="de-DE" sz="2000" dirty="0"/>
              <a:t>, Simone (2021): Performativität. In: Hille, Almut/</a:t>
            </a:r>
            <a:r>
              <a:rPr lang="de-DE" sz="2000" dirty="0" err="1"/>
              <a:t>Schiedermair</a:t>
            </a:r>
            <a:r>
              <a:rPr lang="de-DE" sz="2000" dirty="0"/>
              <a:t>, Simone: Literaturdidaktik in Deutsch als Fremd- und Zweitsprache. Eine Einführung für Studium und Unterricht, S. 160.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3285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0AA7A5-8E23-2B6C-24F3-FC2C2A7AF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Zettel ziehen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E37990-C096-FD72-6958-6FACAE5BC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2390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53FF3B-91FE-77A4-5B63-A4B125065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lesen und bewegen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D89A4D-58AE-6A27-A210-E2939B7C8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8706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24F963-8718-44AA-F6CE-4A3D3119D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gemeinsam lesen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EACA2E9-3B0B-21E5-B470-2B24B2E39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4363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860296-95C9-CC92-31F2-C0619074B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Kopie verteilen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4F9988-2B35-8BC6-5B9E-98A0CE8A1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3772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A254C8-765D-4492-45D4-E11265086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gemeinsam lesen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8B3738-2FBA-F765-B2DA-E548BE248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9108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703</Words>
  <Application>Microsoft Macintosh PowerPoint</Application>
  <PresentationFormat>Breitbild</PresentationFormat>
  <Paragraphs>97</Paragraphs>
  <Slides>27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3" baseType="lpstr">
      <vt:lpstr>Aptos</vt:lpstr>
      <vt:lpstr>Aptos Display</vt:lpstr>
      <vt:lpstr>Arial</vt:lpstr>
      <vt:lpstr>Calibri</vt:lpstr>
      <vt:lpstr>Wingdings</vt:lpstr>
      <vt:lpstr>Office</vt:lpstr>
      <vt:lpstr>Literaturdidaktik – performative und analytische Perspektiven</vt:lpstr>
      <vt:lpstr>Performativität</vt:lpstr>
      <vt:lpstr>PowerPoint-Präsentation</vt:lpstr>
      <vt:lpstr>PowerPoint-Präsentation</vt:lpstr>
      <vt:lpstr>Zettel ziehen</vt:lpstr>
      <vt:lpstr>lesen und bewegen</vt:lpstr>
      <vt:lpstr>gemeinsam lesen</vt:lpstr>
      <vt:lpstr>Kopie verteilen</vt:lpstr>
      <vt:lpstr>gemeinsam lesen</vt:lpstr>
      <vt:lpstr>Präsentation in 5 Gruppen erarbeiten</vt:lpstr>
      <vt:lpstr> Präsentation in 5 Gruppen erarbeiten </vt:lpstr>
      <vt:lpstr>Präsentation in Gruppen</vt:lpstr>
      <vt:lpstr>Was fällt mir auf? Wie lesen Sie das?</vt:lpstr>
      <vt:lpstr>Wie lesen Sie denn das?</vt:lpstr>
      <vt:lpstr>Textnetz</vt:lpstr>
      <vt:lpstr>PowerPoint-Präsentation</vt:lpstr>
      <vt:lpstr>Plenum</vt:lpstr>
      <vt:lpstr>Traditionelle Perspektiven Sprache – Landeskunde – Interkulturalität</vt:lpstr>
      <vt:lpstr>Neue Perspektiven Literarizität – Diskursivität – Performativität</vt:lpstr>
      <vt:lpstr>Literarizität</vt:lpstr>
      <vt:lpstr>Literarizität</vt:lpstr>
      <vt:lpstr>Diskursivität</vt:lpstr>
      <vt:lpstr>PowerPoint-Präsentation</vt:lpstr>
      <vt:lpstr>PowerPoint-Präsentation</vt:lpstr>
      <vt:lpstr>PowerPoint-Präsentation</vt:lpstr>
      <vt:lpstr>Einverständniserklärung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Simone Schiedermair</dc:creator>
  <cp:lastModifiedBy>Simone Schiedermair</cp:lastModifiedBy>
  <cp:revision>6</cp:revision>
  <dcterms:created xsi:type="dcterms:W3CDTF">2024-08-13T17:22:10Z</dcterms:created>
  <dcterms:modified xsi:type="dcterms:W3CDTF">2024-08-14T09:27:14Z</dcterms:modified>
</cp:coreProperties>
</file>