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1" r:id="rId4"/>
    <p:sldId id="258" r:id="rId5"/>
    <p:sldId id="259" r:id="rId6"/>
    <p:sldId id="267" r:id="rId7"/>
    <p:sldId id="268" r:id="rId8"/>
    <p:sldId id="269" r:id="rId9"/>
    <p:sldId id="260" r:id="rId10"/>
    <p:sldId id="265" r:id="rId11"/>
    <p:sldId id="275" r:id="rId12"/>
    <p:sldId id="286" r:id="rId13"/>
    <p:sldId id="262" r:id="rId14"/>
    <p:sldId id="263" r:id="rId15"/>
    <p:sldId id="276" r:id="rId16"/>
    <p:sldId id="287" r:id="rId17"/>
    <p:sldId id="264" r:id="rId18"/>
    <p:sldId id="289" r:id="rId19"/>
    <p:sldId id="288" r:id="rId20"/>
    <p:sldId id="290" r:id="rId21"/>
    <p:sldId id="291" r:id="rId22"/>
    <p:sldId id="285" r:id="rId23"/>
    <p:sldId id="271" r:id="rId24"/>
    <p:sldId id="284"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46"/>
    <p:restoredTop sz="95915"/>
  </p:normalViewPr>
  <p:slideViewPr>
    <p:cSldViewPr snapToGrid="0" snapToObjects="1">
      <p:cViewPr varScale="1">
        <p:scale>
          <a:sx n="114" d="100"/>
          <a:sy n="114" d="100"/>
        </p:scale>
        <p:origin x="70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FA8405-64A6-46C6-B359-DCA7DD625F56}" type="doc">
      <dgm:prSet loTypeId="urn:microsoft.com/office/officeart/2008/layout/LinedList" loCatId="list" qsTypeId="urn:microsoft.com/office/officeart/2005/8/quickstyle/simple2" qsCatId="simple" csTypeId="urn:microsoft.com/office/officeart/2005/8/colors/colorful5" csCatId="colorful" phldr="1"/>
      <dgm:spPr/>
      <dgm:t>
        <a:bodyPr/>
        <a:lstStyle/>
        <a:p>
          <a:endParaRPr lang="en-US"/>
        </a:p>
      </dgm:t>
    </dgm:pt>
    <dgm:pt modelId="{93A2D312-A919-4432-815F-8E087FE5595B}">
      <dgm:prSet/>
      <dgm:spPr/>
      <dgm:t>
        <a:bodyPr/>
        <a:lstStyle/>
        <a:p>
          <a:r>
            <a:rPr lang="de-DE" b="0" i="0" dirty="0"/>
            <a:t>REICH (1)</a:t>
          </a:r>
          <a:endParaRPr lang="en-US" dirty="0"/>
        </a:p>
      </dgm:t>
    </dgm:pt>
    <dgm:pt modelId="{8E074BC5-A8E6-4FC9-801A-DE6C36E5F141}" type="parTrans" cxnId="{E6271D9A-26CF-4A07-AE9F-FB6F36710336}">
      <dgm:prSet/>
      <dgm:spPr/>
      <dgm:t>
        <a:bodyPr/>
        <a:lstStyle/>
        <a:p>
          <a:endParaRPr lang="en-US"/>
        </a:p>
      </dgm:t>
    </dgm:pt>
    <dgm:pt modelId="{7A07506E-1913-4A1B-9DD6-2EE05B9AB270}" type="sibTrans" cxnId="{E6271D9A-26CF-4A07-AE9F-FB6F36710336}">
      <dgm:prSet/>
      <dgm:spPr/>
      <dgm:t>
        <a:bodyPr/>
        <a:lstStyle/>
        <a:p>
          <a:endParaRPr lang="en-US"/>
        </a:p>
      </dgm:t>
    </dgm:pt>
    <dgm:pt modelId="{5DA30A2B-4B67-4397-BE76-050BD3CE0A44}">
      <dgm:prSet/>
      <dgm:spPr/>
      <dgm:t>
        <a:bodyPr/>
        <a:lstStyle/>
        <a:p>
          <a:r>
            <a:rPr lang="de-DE" b="0" i="0" dirty="0"/>
            <a:t>DICHTER UND DENKER (2)</a:t>
          </a:r>
          <a:endParaRPr lang="en-US" dirty="0"/>
        </a:p>
      </dgm:t>
    </dgm:pt>
    <dgm:pt modelId="{9E37CF79-B1E8-48E5-8466-0A7507E6AE72}" type="parTrans" cxnId="{DD569FAC-6610-40C8-BD0B-863890AB408D}">
      <dgm:prSet/>
      <dgm:spPr/>
      <dgm:t>
        <a:bodyPr/>
        <a:lstStyle/>
        <a:p>
          <a:endParaRPr lang="en-US"/>
        </a:p>
      </dgm:t>
    </dgm:pt>
    <dgm:pt modelId="{18A5BF13-1E04-4F61-A12D-DE285C9B198F}" type="sibTrans" cxnId="{DD569FAC-6610-40C8-BD0B-863890AB408D}">
      <dgm:prSet/>
      <dgm:spPr/>
      <dgm:t>
        <a:bodyPr/>
        <a:lstStyle/>
        <a:p>
          <a:endParaRPr lang="en-US"/>
        </a:p>
      </dgm:t>
    </dgm:pt>
    <dgm:pt modelId="{1287A531-5142-48B0-BDDC-BD21A0AD6CE6}">
      <dgm:prSet/>
      <dgm:spPr/>
      <dgm:t>
        <a:bodyPr/>
        <a:lstStyle/>
        <a:p>
          <a:r>
            <a:rPr lang="de-DE" b="0" i="0" dirty="0"/>
            <a:t>VOLK (3)</a:t>
          </a:r>
          <a:br>
            <a:rPr lang="de-DE" b="0" i="0" dirty="0"/>
          </a:br>
          <a:endParaRPr lang="en-US" dirty="0"/>
        </a:p>
      </dgm:t>
    </dgm:pt>
    <dgm:pt modelId="{8346CDD3-D1A9-4C7B-89BE-D4A82AC361A3}" type="parTrans" cxnId="{48E23087-5949-44FB-92A0-C4364AC1339A}">
      <dgm:prSet/>
      <dgm:spPr/>
      <dgm:t>
        <a:bodyPr/>
        <a:lstStyle/>
        <a:p>
          <a:endParaRPr lang="en-US"/>
        </a:p>
      </dgm:t>
    </dgm:pt>
    <dgm:pt modelId="{64B7545F-C0D2-4A73-A22A-E3B0FA9759C4}" type="sibTrans" cxnId="{48E23087-5949-44FB-92A0-C4364AC1339A}">
      <dgm:prSet/>
      <dgm:spPr/>
      <dgm:t>
        <a:bodyPr/>
        <a:lstStyle/>
        <a:p>
          <a:endParaRPr lang="en-US"/>
        </a:p>
      </dgm:t>
    </dgm:pt>
    <dgm:pt modelId="{A83A301A-2CA7-44B1-87F2-1CB05B493B40}">
      <dgm:prSet/>
      <dgm:spPr/>
      <dgm:t>
        <a:bodyPr/>
        <a:lstStyle/>
        <a:p>
          <a:r>
            <a:rPr lang="de-DE" b="0" i="0" dirty="0"/>
            <a:t>ERBFEIND (4)</a:t>
          </a:r>
          <a:endParaRPr lang="en-US" dirty="0"/>
        </a:p>
      </dgm:t>
    </dgm:pt>
    <dgm:pt modelId="{9CE676F8-C1F6-4636-9E6D-F3FEC856AC2E}" type="parTrans" cxnId="{A2A3C2C4-C1A7-4935-BF85-8D72D586CC17}">
      <dgm:prSet/>
      <dgm:spPr/>
      <dgm:t>
        <a:bodyPr/>
        <a:lstStyle/>
        <a:p>
          <a:endParaRPr lang="en-US"/>
        </a:p>
      </dgm:t>
    </dgm:pt>
    <dgm:pt modelId="{FB162776-BDE5-4241-BCAE-87136652EB87}" type="sibTrans" cxnId="{A2A3C2C4-C1A7-4935-BF85-8D72D586CC17}">
      <dgm:prSet/>
      <dgm:spPr/>
      <dgm:t>
        <a:bodyPr/>
        <a:lstStyle/>
        <a:p>
          <a:endParaRPr lang="en-US"/>
        </a:p>
      </dgm:t>
    </dgm:pt>
    <dgm:pt modelId="{F7150B2D-B6F6-4447-849A-7279EF989AF4}">
      <dgm:prSet/>
      <dgm:spPr/>
      <dgm:t>
        <a:bodyPr/>
        <a:lstStyle/>
        <a:p>
          <a:r>
            <a:rPr lang="de-DE" b="0" i="0" dirty="0"/>
            <a:t>ZERRISSENHEIT (5)</a:t>
          </a:r>
          <a:endParaRPr lang="en-US" dirty="0"/>
        </a:p>
      </dgm:t>
    </dgm:pt>
    <dgm:pt modelId="{B52016CA-F04D-42F9-8A6E-B960A060B3EA}" type="parTrans" cxnId="{012BF518-E2F9-4E09-8DE6-5F006EDB0F77}">
      <dgm:prSet/>
      <dgm:spPr/>
      <dgm:t>
        <a:bodyPr/>
        <a:lstStyle/>
        <a:p>
          <a:endParaRPr lang="en-US"/>
        </a:p>
      </dgm:t>
    </dgm:pt>
    <dgm:pt modelId="{04E2A001-10B6-40F8-A8DB-8D18EEACD2AF}" type="sibTrans" cxnId="{012BF518-E2F9-4E09-8DE6-5F006EDB0F77}">
      <dgm:prSet/>
      <dgm:spPr/>
      <dgm:t>
        <a:bodyPr/>
        <a:lstStyle/>
        <a:p>
          <a:endParaRPr lang="en-US"/>
        </a:p>
      </dgm:t>
    </dgm:pt>
    <dgm:pt modelId="{25EF2177-C86B-4532-A88C-E7D34CC1D656}">
      <dgm:prSet/>
      <dgm:spPr/>
      <dgm:t>
        <a:bodyPr/>
        <a:lstStyle/>
        <a:p>
          <a:r>
            <a:rPr lang="de-DE" b="0" i="0" dirty="0"/>
            <a:t>SCHULD (6)</a:t>
          </a:r>
          <a:endParaRPr lang="en-US" dirty="0"/>
        </a:p>
      </dgm:t>
    </dgm:pt>
    <dgm:pt modelId="{AD7D8E34-9F65-42DE-9476-052C49E3508C}" type="parTrans" cxnId="{5A334C33-7578-469E-BD7A-E817530389DB}">
      <dgm:prSet/>
      <dgm:spPr/>
      <dgm:t>
        <a:bodyPr/>
        <a:lstStyle/>
        <a:p>
          <a:endParaRPr lang="en-US"/>
        </a:p>
      </dgm:t>
    </dgm:pt>
    <dgm:pt modelId="{9FC294A0-0028-49F0-A6F3-244ED187D70B}" type="sibTrans" cxnId="{5A334C33-7578-469E-BD7A-E817530389DB}">
      <dgm:prSet/>
      <dgm:spPr/>
      <dgm:t>
        <a:bodyPr/>
        <a:lstStyle/>
        <a:p>
          <a:endParaRPr lang="en-US"/>
        </a:p>
      </dgm:t>
    </dgm:pt>
    <dgm:pt modelId="{1A14475C-D214-294E-B884-15CEB9B32EDE}" type="pres">
      <dgm:prSet presAssocID="{8FFA8405-64A6-46C6-B359-DCA7DD625F56}" presName="vert0" presStyleCnt="0">
        <dgm:presLayoutVars>
          <dgm:dir/>
          <dgm:animOne val="branch"/>
          <dgm:animLvl val="lvl"/>
        </dgm:presLayoutVars>
      </dgm:prSet>
      <dgm:spPr/>
    </dgm:pt>
    <dgm:pt modelId="{3F9D60D5-B894-EC4C-A84D-AAC23E94CC8A}" type="pres">
      <dgm:prSet presAssocID="{93A2D312-A919-4432-815F-8E087FE5595B}" presName="thickLine" presStyleLbl="alignNode1" presStyleIdx="0" presStyleCnt="6"/>
      <dgm:spPr/>
    </dgm:pt>
    <dgm:pt modelId="{0C7C7792-BCC7-9C4F-91D4-1E73A415543E}" type="pres">
      <dgm:prSet presAssocID="{93A2D312-A919-4432-815F-8E087FE5595B}" presName="horz1" presStyleCnt="0"/>
      <dgm:spPr/>
    </dgm:pt>
    <dgm:pt modelId="{927E57BB-3B48-464C-9EB6-F5AD57AFB13F}" type="pres">
      <dgm:prSet presAssocID="{93A2D312-A919-4432-815F-8E087FE5595B}" presName="tx1" presStyleLbl="revTx" presStyleIdx="0" presStyleCnt="6"/>
      <dgm:spPr/>
    </dgm:pt>
    <dgm:pt modelId="{6D4252DA-11CA-3249-BC11-40D7C9D06083}" type="pres">
      <dgm:prSet presAssocID="{93A2D312-A919-4432-815F-8E087FE5595B}" presName="vert1" presStyleCnt="0"/>
      <dgm:spPr/>
    </dgm:pt>
    <dgm:pt modelId="{6DF700CE-4AB5-1842-A761-3B0CC14B8F81}" type="pres">
      <dgm:prSet presAssocID="{5DA30A2B-4B67-4397-BE76-050BD3CE0A44}" presName="thickLine" presStyleLbl="alignNode1" presStyleIdx="1" presStyleCnt="6"/>
      <dgm:spPr/>
    </dgm:pt>
    <dgm:pt modelId="{34318C5F-3FBA-4E4E-BC17-A1A4E7365A4A}" type="pres">
      <dgm:prSet presAssocID="{5DA30A2B-4B67-4397-BE76-050BD3CE0A44}" presName="horz1" presStyleCnt="0"/>
      <dgm:spPr/>
    </dgm:pt>
    <dgm:pt modelId="{69BCEB7C-255F-4742-9C7B-8C16078053D8}" type="pres">
      <dgm:prSet presAssocID="{5DA30A2B-4B67-4397-BE76-050BD3CE0A44}" presName="tx1" presStyleLbl="revTx" presStyleIdx="1" presStyleCnt="6"/>
      <dgm:spPr/>
    </dgm:pt>
    <dgm:pt modelId="{EF26ACEA-474C-F842-88A6-F2032C3A02F4}" type="pres">
      <dgm:prSet presAssocID="{5DA30A2B-4B67-4397-BE76-050BD3CE0A44}" presName="vert1" presStyleCnt="0"/>
      <dgm:spPr/>
    </dgm:pt>
    <dgm:pt modelId="{8A5CA034-0191-A747-B345-16E7E6D87D71}" type="pres">
      <dgm:prSet presAssocID="{1287A531-5142-48B0-BDDC-BD21A0AD6CE6}" presName="thickLine" presStyleLbl="alignNode1" presStyleIdx="2" presStyleCnt="6"/>
      <dgm:spPr/>
    </dgm:pt>
    <dgm:pt modelId="{7F940FD4-784C-7B49-9F37-07F7C38A3C52}" type="pres">
      <dgm:prSet presAssocID="{1287A531-5142-48B0-BDDC-BD21A0AD6CE6}" presName="horz1" presStyleCnt="0"/>
      <dgm:spPr/>
    </dgm:pt>
    <dgm:pt modelId="{0B8E5A7D-3555-4F49-B646-5101E80BE1AD}" type="pres">
      <dgm:prSet presAssocID="{1287A531-5142-48B0-BDDC-BD21A0AD6CE6}" presName="tx1" presStyleLbl="revTx" presStyleIdx="2" presStyleCnt="6"/>
      <dgm:spPr/>
    </dgm:pt>
    <dgm:pt modelId="{91F570F3-33C3-5245-948F-35E36318FE20}" type="pres">
      <dgm:prSet presAssocID="{1287A531-5142-48B0-BDDC-BD21A0AD6CE6}" presName="vert1" presStyleCnt="0"/>
      <dgm:spPr/>
    </dgm:pt>
    <dgm:pt modelId="{7E7359FF-D568-5042-A079-68755FB876F1}" type="pres">
      <dgm:prSet presAssocID="{A83A301A-2CA7-44B1-87F2-1CB05B493B40}" presName="thickLine" presStyleLbl="alignNode1" presStyleIdx="3" presStyleCnt="6"/>
      <dgm:spPr/>
    </dgm:pt>
    <dgm:pt modelId="{8CC6E804-2870-E846-9DF9-5F2ABEA670DE}" type="pres">
      <dgm:prSet presAssocID="{A83A301A-2CA7-44B1-87F2-1CB05B493B40}" presName="horz1" presStyleCnt="0"/>
      <dgm:spPr/>
    </dgm:pt>
    <dgm:pt modelId="{C042E5FC-345A-7C4D-AC18-84A3C77925ED}" type="pres">
      <dgm:prSet presAssocID="{A83A301A-2CA7-44B1-87F2-1CB05B493B40}" presName="tx1" presStyleLbl="revTx" presStyleIdx="3" presStyleCnt="6"/>
      <dgm:spPr/>
    </dgm:pt>
    <dgm:pt modelId="{58C78039-FCB7-E649-9066-5A7B9E8E2B4D}" type="pres">
      <dgm:prSet presAssocID="{A83A301A-2CA7-44B1-87F2-1CB05B493B40}" presName="vert1" presStyleCnt="0"/>
      <dgm:spPr/>
    </dgm:pt>
    <dgm:pt modelId="{03D4B2C0-6F41-3048-9118-BE2EADBBBBF3}" type="pres">
      <dgm:prSet presAssocID="{F7150B2D-B6F6-4447-849A-7279EF989AF4}" presName="thickLine" presStyleLbl="alignNode1" presStyleIdx="4" presStyleCnt="6"/>
      <dgm:spPr/>
    </dgm:pt>
    <dgm:pt modelId="{9EA08A70-7232-0F44-B0CE-F24BC53EF1FF}" type="pres">
      <dgm:prSet presAssocID="{F7150B2D-B6F6-4447-849A-7279EF989AF4}" presName="horz1" presStyleCnt="0"/>
      <dgm:spPr/>
    </dgm:pt>
    <dgm:pt modelId="{4D0985BA-92F7-6C48-91B9-E022E896B5A3}" type="pres">
      <dgm:prSet presAssocID="{F7150B2D-B6F6-4447-849A-7279EF989AF4}" presName="tx1" presStyleLbl="revTx" presStyleIdx="4" presStyleCnt="6"/>
      <dgm:spPr/>
    </dgm:pt>
    <dgm:pt modelId="{A5DE1D59-C21C-3241-91AE-8CDA034DD7DB}" type="pres">
      <dgm:prSet presAssocID="{F7150B2D-B6F6-4447-849A-7279EF989AF4}" presName="vert1" presStyleCnt="0"/>
      <dgm:spPr/>
    </dgm:pt>
    <dgm:pt modelId="{43D86C6D-8F3D-314D-B81A-CA1ADAF28923}" type="pres">
      <dgm:prSet presAssocID="{25EF2177-C86B-4532-A88C-E7D34CC1D656}" presName="thickLine" presStyleLbl="alignNode1" presStyleIdx="5" presStyleCnt="6"/>
      <dgm:spPr/>
    </dgm:pt>
    <dgm:pt modelId="{B3F09277-EA94-114C-866A-40D98FBD30A3}" type="pres">
      <dgm:prSet presAssocID="{25EF2177-C86B-4532-A88C-E7D34CC1D656}" presName="horz1" presStyleCnt="0"/>
      <dgm:spPr/>
    </dgm:pt>
    <dgm:pt modelId="{76EA1658-86D5-7E41-9C47-93A2E51F32CB}" type="pres">
      <dgm:prSet presAssocID="{25EF2177-C86B-4532-A88C-E7D34CC1D656}" presName="tx1" presStyleLbl="revTx" presStyleIdx="5" presStyleCnt="6"/>
      <dgm:spPr/>
    </dgm:pt>
    <dgm:pt modelId="{3B5A15F3-AD0A-5C47-8955-61D72874AF85}" type="pres">
      <dgm:prSet presAssocID="{25EF2177-C86B-4532-A88C-E7D34CC1D656}" presName="vert1" presStyleCnt="0"/>
      <dgm:spPr/>
    </dgm:pt>
  </dgm:ptLst>
  <dgm:cxnLst>
    <dgm:cxn modelId="{012BF518-E2F9-4E09-8DE6-5F006EDB0F77}" srcId="{8FFA8405-64A6-46C6-B359-DCA7DD625F56}" destId="{F7150B2D-B6F6-4447-849A-7279EF989AF4}" srcOrd="4" destOrd="0" parTransId="{B52016CA-F04D-42F9-8A6E-B960A060B3EA}" sibTransId="{04E2A001-10B6-40F8-A8DB-8D18EEACD2AF}"/>
    <dgm:cxn modelId="{5A334C33-7578-469E-BD7A-E817530389DB}" srcId="{8FFA8405-64A6-46C6-B359-DCA7DD625F56}" destId="{25EF2177-C86B-4532-A88C-E7D34CC1D656}" srcOrd="5" destOrd="0" parTransId="{AD7D8E34-9F65-42DE-9476-052C49E3508C}" sibTransId="{9FC294A0-0028-49F0-A6F3-244ED187D70B}"/>
    <dgm:cxn modelId="{6B28393D-07E9-D549-B047-B89A24880D50}" type="presOf" srcId="{1287A531-5142-48B0-BDDC-BD21A0AD6CE6}" destId="{0B8E5A7D-3555-4F49-B646-5101E80BE1AD}" srcOrd="0" destOrd="0" presId="urn:microsoft.com/office/officeart/2008/layout/LinedList"/>
    <dgm:cxn modelId="{C4DEAB5F-8C70-064A-A0E0-0361314176AF}" type="presOf" srcId="{A83A301A-2CA7-44B1-87F2-1CB05B493B40}" destId="{C042E5FC-345A-7C4D-AC18-84A3C77925ED}" srcOrd="0" destOrd="0" presId="urn:microsoft.com/office/officeart/2008/layout/LinedList"/>
    <dgm:cxn modelId="{88381465-764E-7042-B5A8-6D2C2C878B3D}" type="presOf" srcId="{93A2D312-A919-4432-815F-8E087FE5595B}" destId="{927E57BB-3B48-464C-9EB6-F5AD57AFB13F}" srcOrd="0" destOrd="0" presId="urn:microsoft.com/office/officeart/2008/layout/LinedList"/>
    <dgm:cxn modelId="{47FF6274-2EC1-1B4D-AA1F-F0AA54F996DE}" type="presOf" srcId="{5DA30A2B-4B67-4397-BE76-050BD3CE0A44}" destId="{69BCEB7C-255F-4742-9C7B-8C16078053D8}" srcOrd="0" destOrd="0" presId="urn:microsoft.com/office/officeart/2008/layout/LinedList"/>
    <dgm:cxn modelId="{48E23087-5949-44FB-92A0-C4364AC1339A}" srcId="{8FFA8405-64A6-46C6-B359-DCA7DD625F56}" destId="{1287A531-5142-48B0-BDDC-BD21A0AD6CE6}" srcOrd="2" destOrd="0" parTransId="{8346CDD3-D1A9-4C7B-89BE-D4A82AC361A3}" sibTransId="{64B7545F-C0D2-4A73-A22A-E3B0FA9759C4}"/>
    <dgm:cxn modelId="{E6271D9A-26CF-4A07-AE9F-FB6F36710336}" srcId="{8FFA8405-64A6-46C6-B359-DCA7DD625F56}" destId="{93A2D312-A919-4432-815F-8E087FE5595B}" srcOrd="0" destOrd="0" parTransId="{8E074BC5-A8E6-4FC9-801A-DE6C36E5F141}" sibTransId="{7A07506E-1913-4A1B-9DD6-2EE05B9AB270}"/>
    <dgm:cxn modelId="{DD569FAC-6610-40C8-BD0B-863890AB408D}" srcId="{8FFA8405-64A6-46C6-B359-DCA7DD625F56}" destId="{5DA30A2B-4B67-4397-BE76-050BD3CE0A44}" srcOrd="1" destOrd="0" parTransId="{9E37CF79-B1E8-48E5-8466-0A7507E6AE72}" sibTransId="{18A5BF13-1E04-4F61-A12D-DE285C9B198F}"/>
    <dgm:cxn modelId="{F4E53BAE-4DC0-1B43-B744-DE980EB50D2E}" type="presOf" srcId="{25EF2177-C86B-4532-A88C-E7D34CC1D656}" destId="{76EA1658-86D5-7E41-9C47-93A2E51F32CB}" srcOrd="0" destOrd="0" presId="urn:microsoft.com/office/officeart/2008/layout/LinedList"/>
    <dgm:cxn modelId="{DE3861AE-975B-7B4A-9779-14B4D6D5F975}" type="presOf" srcId="{F7150B2D-B6F6-4447-849A-7279EF989AF4}" destId="{4D0985BA-92F7-6C48-91B9-E022E896B5A3}" srcOrd="0" destOrd="0" presId="urn:microsoft.com/office/officeart/2008/layout/LinedList"/>
    <dgm:cxn modelId="{A2A3C2C4-C1A7-4935-BF85-8D72D586CC17}" srcId="{8FFA8405-64A6-46C6-B359-DCA7DD625F56}" destId="{A83A301A-2CA7-44B1-87F2-1CB05B493B40}" srcOrd="3" destOrd="0" parTransId="{9CE676F8-C1F6-4636-9E6D-F3FEC856AC2E}" sibTransId="{FB162776-BDE5-4241-BCAE-87136652EB87}"/>
    <dgm:cxn modelId="{206FF1EE-6B9F-0B49-B3E8-4B8A15C9B39F}" type="presOf" srcId="{8FFA8405-64A6-46C6-B359-DCA7DD625F56}" destId="{1A14475C-D214-294E-B884-15CEB9B32EDE}" srcOrd="0" destOrd="0" presId="urn:microsoft.com/office/officeart/2008/layout/LinedList"/>
    <dgm:cxn modelId="{AA045B1B-BB78-8D4A-8480-00AAEEE71096}" type="presParOf" srcId="{1A14475C-D214-294E-B884-15CEB9B32EDE}" destId="{3F9D60D5-B894-EC4C-A84D-AAC23E94CC8A}" srcOrd="0" destOrd="0" presId="urn:microsoft.com/office/officeart/2008/layout/LinedList"/>
    <dgm:cxn modelId="{6C5AA5F6-1B7E-4A4C-BE2B-3E72AEE9CBE2}" type="presParOf" srcId="{1A14475C-D214-294E-B884-15CEB9B32EDE}" destId="{0C7C7792-BCC7-9C4F-91D4-1E73A415543E}" srcOrd="1" destOrd="0" presId="urn:microsoft.com/office/officeart/2008/layout/LinedList"/>
    <dgm:cxn modelId="{86B1E03C-00AD-5245-803A-A54B5CDBEB90}" type="presParOf" srcId="{0C7C7792-BCC7-9C4F-91D4-1E73A415543E}" destId="{927E57BB-3B48-464C-9EB6-F5AD57AFB13F}" srcOrd="0" destOrd="0" presId="urn:microsoft.com/office/officeart/2008/layout/LinedList"/>
    <dgm:cxn modelId="{71D6C54F-619B-364E-ADD4-7B19F29EC9E7}" type="presParOf" srcId="{0C7C7792-BCC7-9C4F-91D4-1E73A415543E}" destId="{6D4252DA-11CA-3249-BC11-40D7C9D06083}" srcOrd="1" destOrd="0" presId="urn:microsoft.com/office/officeart/2008/layout/LinedList"/>
    <dgm:cxn modelId="{F066E0C6-4D43-E940-9A32-C46442B30180}" type="presParOf" srcId="{1A14475C-D214-294E-B884-15CEB9B32EDE}" destId="{6DF700CE-4AB5-1842-A761-3B0CC14B8F81}" srcOrd="2" destOrd="0" presId="urn:microsoft.com/office/officeart/2008/layout/LinedList"/>
    <dgm:cxn modelId="{8BD045D4-7F5C-F94A-B2DF-1242D3E0A71A}" type="presParOf" srcId="{1A14475C-D214-294E-B884-15CEB9B32EDE}" destId="{34318C5F-3FBA-4E4E-BC17-A1A4E7365A4A}" srcOrd="3" destOrd="0" presId="urn:microsoft.com/office/officeart/2008/layout/LinedList"/>
    <dgm:cxn modelId="{537D11A9-05BE-FC44-8B90-8B45E0B87F84}" type="presParOf" srcId="{34318C5F-3FBA-4E4E-BC17-A1A4E7365A4A}" destId="{69BCEB7C-255F-4742-9C7B-8C16078053D8}" srcOrd="0" destOrd="0" presId="urn:microsoft.com/office/officeart/2008/layout/LinedList"/>
    <dgm:cxn modelId="{FBD741EC-4467-8E4E-AACD-34FD4881BA65}" type="presParOf" srcId="{34318C5F-3FBA-4E4E-BC17-A1A4E7365A4A}" destId="{EF26ACEA-474C-F842-88A6-F2032C3A02F4}" srcOrd="1" destOrd="0" presId="urn:microsoft.com/office/officeart/2008/layout/LinedList"/>
    <dgm:cxn modelId="{A49CE7E5-F7E8-C94A-9EC8-37044FF370B4}" type="presParOf" srcId="{1A14475C-D214-294E-B884-15CEB9B32EDE}" destId="{8A5CA034-0191-A747-B345-16E7E6D87D71}" srcOrd="4" destOrd="0" presId="urn:microsoft.com/office/officeart/2008/layout/LinedList"/>
    <dgm:cxn modelId="{B57682B1-0623-8148-9F08-1BE758C39FC5}" type="presParOf" srcId="{1A14475C-D214-294E-B884-15CEB9B32EDE}" destId="{7F940FD4-784C-7B49-9F37-07F7C38A3C52}" srcOrd="5" destOrd="0" presId="urn:microsoft.com/office/officeart/2008/layout/LinedList"/>
    <dgm:cxn modelId="{B125C758-E4F9-C444-B4F3-3EA9206E592C}" type="presParOf" srcId="{7F940FD4-784C-7B49-9F37-07F7C38A3C52}" destId="{0B8E5A7D-3555-4F49-B646-5101E80BE1AD}" srcOrd="0" destOrd="0" presId="urn:microsoft.com/office/officeart/2008/layout/LinedList"/>
    <dgm:cxn modelId="{7E7A888D-AE5B-2F4D-A5A2-9E5C3369444C}" type="presParOf" srcId="{7F940FD4-784C-7B49-9F37-07F7C38A3C52}" destId="{91F570F3-33C3-5245-948F-35E36318FE20}" srcOrd="1" destOrd="0" presId="urn:microsoft.com/office/officeart/2008/layout/LinedList"/>
    <dgm:cxn modelId="{C027517D-9B33-1D4A-AC2C-2C01508021A9}" type="presParOf" srcId="{1A14475C-D214-294E-B884-15CEB9B32EDE}" destId="{7E7359FF-D568-5042-A079-68755FB876F1}" srcOrd="6" destOrd="0" presId="urn:microsoft.com/office/officeart/2008/layout/LinedList"/>
    <dgm:cxn modelId="{E331D639-D1FF-AB45-BCA3-1E3739EA3EDC}" type="presParOf" srcId="{1A14475C-D214-294E-B884-15CEB9B32EDE}" destId="{8CC6E804-2870-E846-9DF9-5F2ABEA670DE}" srcOrd="7" destOrd="0" presId="urn:microsoft.com/office/officeart/2008/layout/LinedList"/>
    <dgm:cxn modelId="{16493B51-E931-1346-9741-A38E0F33B889}" type="presParOf" srcId="{8CC6E804-2870-E846-9DF9-5F2ABEA670DE}" destId="{C042E5FC-345A-7C4D-AC18-84A3C77925ED}" srcOrd="0" destOrd="0" presId="urn:microsoft.com/office/officeart/2008/layout/LinedList"/>
    <dgm:cxn modelId="{290F3770-8232-7246-A2AB-59710410FFD9}" type="presParOf" srcId="{8CC6E804-2870-E846-9DF9-5F2ABEA670DE}" destId="{58C78039-FCB7-E649-9066-5A7B9E8E2B4D}" srcOrd="1" destOrd="0" presId="urn:microsoft.com/office/officeart/2008/layout/LinedList"/>
    <dgm:cxn modelId="{B869A1CE-E240-7F4D-BDC0-1AA7F5DB6D50}" type="presParOf" srcId="{1A14475C-D214-294E-B884-15CEB9B32EDE}" destId="{03D4B2C0-6F41-3048-9118-BE2EADBBBBF3}" srcOrd="8" destOrd="0" presId="urn:microsoft.com/office/officeart/2008/layout/LinedList"/>
    <dgm:cxn modelId="{3D81AFC5-3B59-3D46-8E8E-72D789B01AFC}" type="presParOf" srcId="{1A14475C-D214-294E-B884-15CEB9B32EDE}" destId="{9EA08A70-7232-0F44-B0CE-F24BC53EF1FF}" srcOrd="9" destOrd="0" presId="urn:microsoft.com/office/officeart/2008/layout/LinedList"/>
    <dgm:cxn modelId="{2333313E-D465-2143-BDB0-0ACC3B2C4DF1}" type="presParOf" srcId="{9EA08A70-7232-0F44-B0CE-F24BC53EF1FF}" destId="{4D0985BA-92F7-6C48-91B9-E022E896B5A3}" srcOrd="0" destOrd="0" presId="urn:microsoft.com/office/officeart/2008/layout/LinedList"/>
    <dgm:cxn modelId="{CF1974DC-3325-2047-99D1-A67145F74F6C}" type="presParOf" srcId="{9EA08A70-7232-0F44-B0CE-F24BC53EF1FF}" destId="{A5DE1D59-C21C-3241-91AE-8CDA034DD7DB}" srcOrd="1" destOrd="0" presId="urn:microsoft.com/office/officeart/2008/layout/LinedList"/>
    <dgm:cxn modelId="{A62C8057-8887-2A4C-B3A1-850233D58926}" type="presParOf" srcId="{1A14475C-D214-294E-B884-15CEB9B32EDE}" destId="{43D86C6D-8F3D-314D-B81A-CA1ADAF28923}" srcOrd="10" destOrd="0" presId="urn:microsoft.com/office/officeart/2008/layout/LinedList"/>
    <dgm:cxn modelId="{EFC81DFE-9092-5941-954D-A146F5961CDA}" type="presParOf" srcId="{1A14475C-D214-294E-B884-15CEB9B32EDE}" destId="{B3F09277-EA94-114C-866A-40D98FBD30A3}" srcOrd="11" destOrd="0" presId="urn:microsoft.com/office/officeart/2008/layout/LinedList"/>
    <dgm:cxn modelId="{13580BFA-C105-ED48-8683-74C4535B9ABD}" type="presParOf" srcId="{B3F09277-EA94-114C-866A-40D98FBD30A3}" destId="{76EA1658-86D5-7E41-9C47-93A2E51F32CB}" srcOrd="0" destOrd="0" presId="urn:microsoft.com/office/officeart/2008/layout/LinedList"/>
    <dgm:cxn modelId="{64A43B36-97B0-E44D-828B-ED878C3A5E7D}" type="presParOf" srcId="{B3F09277-EA94-114C-866A-40D98FBD30A3}" destId="{3B5A15F3-AD0A-5C47-8955-61D72874AF8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9D60D5-B894-EC4C-A84D-AAC23E94CC8A}">
      <dsp:nvSpPr>
        <dsp:cNvPr id="0" name=""/>
        <dsp:cNvSpPr/>
      </dsp:nvSpPr>
      <dsp:spPr>
        <a:xfrm>
          <a:off x="0" y="1643"/>
          <a:ext cx="7958330" cy="0"/>
        </a:xfrm>
        <a:prstGeom prst="lin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927E57BB-3B48-464C-9EB6-F5AD57AFB13F}">
      <dsp:nvSpPr>
        <dsp:cNvPr id="0" name=""/>
        <dsp:cNvSpPr/>
      </dsp:nvSpPr>
      <dsp:spPr>
        <a:xfrm>
          <a:off x="0" y="1643"/>
          <a:ext cx="7958330" cy="560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e-DE" sz="1600" b="0" i="0" kern="1200" dirty="0"/>
            <a:t>REICH (1)</a:t>
          </a:r>
          <a:endParaRPr lang="en-US" sz="1600" kern="1200" dirty="0"/>
        </a:p>
      </dsp:txBody>
      <dsp:txXfrm>
        <a:off x="0" y="1643"/>
        <a:ext cx="7958330" cy="560591"/>
      </dsp:txXfrm>
    </dsp:sp>
    <dsp:sp modelId="{6DF700CE-4AB5-1842-A761-3B0CC14B8F81}">
      <dsp:nvSpPr>
        <dsp:cNvPr id="0" name=""/>
        <dsp:cNvSpPr/>
      </dsp:nvSpPr>
      <dsp:spPr>
        <a:xfrm>
          <a:off x="0" y="562234"/>
          <a:ext cx="7958330" cy="0"/>
        </a:xfrm>
        <a:prstGeom prst="line">
          <a:avLst/>
        </a:prstGeom>
        <a:solidFill>
          <a:schemeClr val="accent5">
            <a:hueOff val="1747139"/>
            <a:satOff val="-9128"/>
            <a:lumOff val="2157"/>
            <a:alphaOff val="0"/>
          </a:schemeClr>
        </a:solidFill>
        <a:ln w="15875" cap="flat" cmpd="sng" algn="ctr">
          <a:solidFill>
            <a:schemeClr val="accent5">
              <a:hueOff val="1747139"/>
              <a:satOff val="-9128"/>
              <a:lumOff val="2157"/>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69BCEB7C-255F-4742-9C7B-8C16078053D8}">
      <dsp:nvSpPr>
        <dsp:cNvPr id="0" name=""/>
        <dsp:cNvSpPr/>
      </dsp:nvSpPr>
      <dsp:spPr>
        <a:xfrm>
          <a:off x="0" y="562234"/>
          <a:ext cx="7958330" cy="560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e-DE" sz="1600" b="0" i="0" kern="1200" dirty="0"/>
            <a:t>DICHTER UND DENKER (2)</a:t>
          </a:r>
          <a:endParaRPr lang="en-US" sz="1600" kern="1200" dirty="0"/>
        </a:p>
      </dsp:txBody>
      <dsp:txXfrm>
        <a:off x="0" y="562234"/>
        <a:ext cx="7958330" cy="560591"/>
      </dsp:txXfrm>
    </dsp:sp>
    <dsp:sp modelId="{8A5CA034-0191-A747-B345-16E7E6D87D71}">
      <dsp:nvSpPr>
        <dsp:cNvPr id="0" name=""/>
        <dsp:cNvSpPr/>
      </dsp:nvSpPr>
      <dsp:spPr>
        <a:xfrm>
          <a:off x="0" y="1122825"/>
          <a:ext cx="7958330" cy="0"/>
        </a:xfrm>
        <a:prstGeom prst="line">
          <a:avLst/>
        </a:prstGeom>
        <a:solidFill>
          <a:schemeClr val="accent5">
            <a:hueOff val="3494277"/>
            <a:satOff val="-18256"/>
            <a:lumOff val="4314"/>
            <a:alphaOff val="0"/>
          </a:schemeClr>
        </a:solidFill>
        <a:ln w="15875" cap="flat" cmpd="sng" algn="ctr">
          <a:solidFill>
            <a:schemeClr val="accent5">
              <a:hueOff val="3494277"/>
              <a:satOff val="-18256"/>
              <a:lumOff val="4314"/>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0B8E5A7D-3555-4F49-B646-5101E80BE1AD}">
      <dsp:nvSpPr>
        <dsp:cNvPr id="0" name=""/>
        <dsp:cNvSpPr/>
      </dsp:nvSpPr>
      <dsp:spPr>
        <a:xfrm>
          <a:off x="0" y="1122825"/>
          <a:ext cx="7958330" cy="560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e-DE" sz="1600" b="0" i="0" kern="1200" dirty="0"/>
            <a:t>VOLK (3)</a:t>
          </a:r>
          <a:br>
            <a:rPr lang="de-DE" sz="1600" b="0" i="0" kern="1200" dirty="0"/>
          </a:br>
          <a:endParaRPr lang="en-US" sz="1600" kern="1200" dirty="0"/>
        </a:p>
      </dsp:txBody>
      <dsp:txXfrm>
        <a:off x="0" y="1122825"/>
        <a:ext cx="7958330" cy="560591"/>
      </dsp:txXfrm>
    </dsp:sp>
    <dsp:sp modelId="{7E7359FF-D568-5042-A079-68755FB876F1}">
      <dsp:nvSpPr>
        <dsp:cNvPr id="0" name=""/>
        <dsp:cNvSpPr/>
      </dsp:nvSpPr>
      <dsp:spPr>
        <a:xfrm>
          <a:off x="0" y="1683416"/>
          <a:ext cx="7958330" cy="0"/>
        </a:xfrm>
        <a:prstGeom prst="line">
          <a:avLst/>
        </a:prstGeom>
        <a:solidFill>
          <a:schemeClr val="accent5">
            <a:hueOff val="5241416"/>
            <a:satOff val="-27383"/>
            <a:lumOff val="6470"/>
            <a:alphaOff val="0"/>
          </a:schemeClr>
        </a:solidFill>
        <a:ln w="15875" cap="flat" cmpd="sng" algn="ctr">
          <a:solidFill>
            <a:schemeClr val="accent5">
              <a:hueOff val="5241416"/>
              <a:satOff val="-27383"/>
              <a:lumOff val="647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C042E5FC-345A-7C4D-AC18-84A3C77925ED}">
      <dsp:nvSpPr>
        <dsp:cNvPr id="0" name=""/>
        <dsp:cNvSpPr/>
      </dsp:nvSpPr>
      <dsp:spPr>
        <a:xfrm>
          <a:off x="0" y="1683417"/>
          <a:ext cx="7958330" cy="560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e-DE" sz="1600" b="0" i="0" kern="1200" dirty="0"/>
            <a:t>ERBFEIND (4)</a:t>
          </a:r>
          <a:endParaRPr lang="en-US" sz="1600" kern="1200" dirty="0"/>
        </a:p>
      </dsp:txBody>
      <dsp:txXfrm>
        <a:off x="0" y="1683417"/>
        <a:ext cx="7958330" cy="560591"/>
      </dsp:txXfrm>
    </dsp:sp>
    <dsp:sp modelId="{03D4B2C0-6F41-3048-9118-BE2EADBBBBF3}">
      <dsp:nvSpPr>
        <dsp:cNvPr id="0" name=""/>
        <dsp:cNvSpPr/>
      </dsp:nvSpPr>
      <dsp:spPr>
        <a:xfrm>
          <a:off x="0" y="2244008"/>
          <a:ext cx="7958330" cy="0"/>
        </a:xfrm>
        <a:prstGeom prst="line">
          <a:avLst/>
        </a:prstGeom>
        <a:solidFill>
          <a:schemeClr val="accent5">
            <a:hueOff val="6988554"/>
            <a:satOff val="-36511"/>
            <a:lumOff val="8627"/>
            <a:alphaOff val="0"/>
          </a:schemeClr>
        </a:solidFill>
        <a:ln w="15875" cap="flat" cmpd="sng" algn="ctr">
          <a:solidFill>
            <a:schemeClr val="accent5">
              <a:hueOff val="6988554"/>
              <a:satOff val="-36511"/>
              <a:lumOff val="8627"/>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4D0985BA-92F7-6C48-91B9-E022E896B5A3}">
      <dsp:nvSpPr>
        <dsp:cNvPr id="0" name=""/>
        <dsp:cNvSpPr/>
      </dsp:nvSpPr>
      <dsp:spPr>
        <a:xfrm>
          <a:off x="0" y="2244008"/>
          <a:ext cx="7958330" cy="560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e-DE" sz="1600" b="0" i="0" kern="1200" dirty="0"/>
            <a:t>ZERRISSENHEIT (5)</a:t>
          </a:r>
          <a:endParaRPr lang="en-US" sz="1600" kern="1200" dirty="0"/>
        </a:p>
      </dsp:txBody>
      <dsp:txXfrm>
        <a:off x="0" y="2244008"/>
        <a:ext cx="7958330" cy="560591"/>
      </dsp:txXfrm>
    </dsp:sp>
    <dsp:sp modelId="{43D86C6D-8F3D-314D-B81A-CA1ADAF28923}">
      <dsp:nvSpPr>
        <dsp:cNvPr id="0" name=""/>
        <dsp:cNvSpPr/>
      </dsp:nvSpPr>
      <dsp:spPr>
        <a:xfrm>
          <a:off x="0" y="2804599"/>
          <a:ext cx="7958330" cy="0"/>
        </a:xfrm>
        <a:prstGeom prst="line">
          <a:avLst/>
        </a:prstGeom>
        <a:solidFill>
          <a:schemeClr val="accent5">
            <a:hueOff val="8735693"/>
            <a:satOff val="-45639"/>
            <a:lumOff val="10784"/>
            <a:alphaOff val="0"/>
          </a:schemeClr>
        </a:solidFill>
        <a:ln w="15875" cap="flat" cmpd="sng" algn="ctr">
          <a:solidFill>
            <a:schemeClr val="accent5">
              <a:hueOff val="8735693"/>
              <a:satOff val="-45639"/>
              <a:lumOff val="10784"/>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76EA1658-86D5-7E41-9C47-93A2E51F32CB}">
      <dsp:nvSpPr>
        <dsp:cNvPr id="0" name=""/>
        <dsp:cNvSpPr/>
      </dsp:nvSpPr>
      <dsp:spPr>
        <a:xfrm>
          <a:off x="0" y="2804599"/>
          <a:ext cx="7958330" cy="560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e-DE" sz="1600" b="0" i="0" kern="1200" dirty="0"/>
            <a:t>SCHULD (6)</a:t>
          </a:r>
          <a:endParaRPr lang="en-US" sz="1600" kern="1200" dirty="0"/>
        </a:p>
      </dsp:txBody>
      <dsp:txXfrm>
        <a:off x="0" y="2804599"/>
        <a:ext cx="7958330" cy="56059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de-DE"/>
              <a:t>Mastertitelformat bearbeiten</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7/19/23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‹Nr.›</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7/19/23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de-DE"/>
              <a:t>Mastertitelformat bearbeiten</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7/19/23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nchor="ct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7/19/23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de-DE"/>
              <a:t>Mastertitelformat bearbeiten</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3E5059C3-6A89-4494-99FF-5A4D6FFD50EB}" type="datetimeFigureOut">
              <a:rPr lang="en-US" dirty="0"/>
              <a:t>7/19/23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de-DE"/>
              <a:t>Mastertitelformat bearbeiten</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7/19/23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de-DE"/>
              <a:t>Mastertitelformat bearbeiten</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2609285" y="2851331"/>
            <a:ext cx="3893623" cy="307143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666635" y="2851331"/>
            <a:ext cx="3899798" cy="307143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7/19/23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7/19/23</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7/19/23</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de-DE"/>
              <a:t>Mastertitelformat bearbeiten</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37D525BB-DA17-4BA0-B3C8-3AC3ABC827E6}" type="datetimeFigureOut">
              <a:rPr lang="en-US" dirty="0"/>
              <a:t>7/19/23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de-DE"/>
              <a:t>Mastertitelformat bearbeiten</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B16C4C9A-3960-41CF-A4E9-2A8FB932454B}" type="datetimeFigureOut">
              <a:rPr lang="en-US" dirty="0"/>
              <a:t>7/19/23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de-DE"/>
              <a:t>Mastertitelformat bearbeiten</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7/19/23</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‹Nr.›</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mailto:koeck@daf.lmu.de"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s://www.deutschlandfunk.de/deutsche-erinnerungsorte.700.de.html?dram:article_id=80485" TargetMode="Externa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de.wikipedia.org/wiki/Theodor_Fontane" TargetMode="External"/><Relationship Id="rId3" Type="http://schemas.openxmlformats.org/officeDocument/2006/relationships/hyperlink" Target="https://de.wikipedia.org/wiki/Heldenplatz" TargetMode="External"/><Relationship Id="rId7" Type="http://schemas.openxmlformats.org/officeDocument/2006/relationships/hyperlink" Target="https://de.wikipedia.org/wiki/Anne_Louise_Germaine_de_Sta%C3%ABl" TargetMode="External"/><Relationship Id="rId12" Type="http://schemas.openxmlformats.org/officeDocument/2006/relationships/hyperlink" Target="https://de.wikipedia.org/wiki/Kniefall_von_Warschau" TargetMode="External"/><Relationship Id="rId2" Type="http://schemas.openxmlformats.org/officeDocument/2006/relationships/hyperlink" Target="https://de.wikipedia.org/wiki/Westf%C3%A4lischer_Friede" TargetMode="External"/><Relationship Id="rId1" Type="http://schemas.openxmlformats.org/officeDocument/2006/relationships/slideLayout" Target="../slideLayouts/slideLayout2.xml"/><Relationship Id="rId6" Type="http://schemas.openxmlformats.org/officeDocument/2006/relationships/hyperlink" Target="https://de.wikipedia.org/wiki/Johann_Wolfgang_von_Goethe" TargetMode="External"/><Relationship Id="rId11" Type="http://schemas.openxmlformats.org/officeDocument/2006/relationships/hyperlink" Target="https://de.wikipedia.org/wiki/Am_deutschen_Wesen_mag_die_Welt_genesen" TargetMode="External"/><Relationship Id="rId5" Type="http://schemas.openxmlformats.org/officeDocument/2006/relationships/hyperlink" Target="https://de.wikipedia.org/wiki/Nibelungenlied" TargetMode="External"/><Relationship Id="rId10" Type="http://schemas.openxmlformats.org/officeDocument/2006/relationships/hyperlink" Target="https://de.wikipedia.org/wiki/Grimms_M%C3%A4rchen" TargetMode="External"/><Relationship Id="rId4" Type="http://schemas.openxmlformats.org/officeDocument/2006/relationships/hyperlink" Target="https://de.wikipedia.org/wiki/Dichter_und_Denker" TargetMode="External"/><Relationship Id="rId9" Type="http://schemas.openxmlformats.org/officeDocument/2006/relationships/hyperlink" Target="https://de.wikipedia.org/wiki/Mann_(Familie)"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de.wikipedia.org/wiki/Berliner_Mauer" TargetMode="External"/><Relationship Id="rId3" Type="http://schemas.openxmlformats.org/officeDocument/2006/relationships/hyperlink" Target="https://de.wikipedia.org/wiki/Volkswagen" TargetMode="External"/><Relationship Id="rId7" Type="http://schemas.openxmlformats.org/officeDocument/2006/relationships/hyperlink" Target="https://de.wikipedia.org/wiki/Friedrich_Nietzsche" TargetMode="External"/><Relationship Id="rId2" Type="http://schemas.openxmlformats.org/officeDocument/2006/relationships/hyperlink" Target="https://de.wikipedia.org/wiki/Heimatvertriebene" TargetMode="External"/><Relationship Id="rId1" Type="http://schemas.openxmlformats.org/officeDocument/2006/relationships/slideLayout" Target="../slideLayouts/slideLayout2.xml"/><Relationship Id="rId6" Type="http://schemas.openxmlformats.org/officeDocument/2006/relationships/hyperlink" Target="https://de.wikipedia.org/wiki/Heinrich_Heine" TargetMode="External"/><Relationship Id="rId11" Type="http://schemas.openxmlformats.org/officeDocument/2006/relationships/hyperlink" Target="https://de.wikipedia.org/wiki/KZ_Auschwitz" TargetMode="External"/><Relationship Id="rId5" Type="http://schemas.openxmlformats.org/officeDocument/2006/relationships/hyperlink" Target="https://de.wikipedia.org/wiki/Wei%C3%9Fwurst%C3%A4quator" TargetMode="External"/><Relationship Id="rId10" Type="http://schemas.openxmlformats.org/officeDocument/2006/relationships/hyperlink" Target="https://de.wikipedia.org/wiki/Dolchsto%C3%9Flegende" TargetMode="External"/><Relationship Id="rId4" Type="http://schemas.openxmlformats.org/officeDocument/2006/relationships/hyperlink" Target="https://de.wikipedia.org/wiki/Friedensvertrag_von_Versailles" TargetMode="External"/><Relationship Id="rId9" Type="http://schemas.openxmlformats.org/officeDocument/2006/relationships/hyperlink" Target="https://de.wikipedia.org/wiki/Schuld" TargetMode="Externa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youtube.com/watch?v=x83OEzipiQo"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www.stiftung-berliner-mauer.de/de/gedenkstaette-berliner-mauer/besuch/mobiler-tourguide" TargetMode="External"/><Relationship Id="rId3" Type="http://schemas.openxmlformats.org/officeDocument/2006/relationships/image" Target="../media/image2.png"/><Relationship Id="rId7" Type="http://schemas.openxmlformats.org/officeDocument/2006/relationships/hyperlink" Target="https://www.chronik-der-mauer.de/chronik/"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www.chronik-der-mauer.de/material/?mType=2" TargetMode="External"/><Relationship Id="rId5" Type="http://schemas.openxmlformats.org/officeDocument/2006/relationships/image" Target="../media/image12.jpe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hyperlink" Target="https://www.bpb.de/themen/deutsche-einheit/deutsche-teilung-deutsche-einheit/"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3.jpeg"/><Relationship Id="rId4" Type="http://schemas.openxmlformats.org/officeDocument/2006/relationships/hyperlink" Target="http://www.chronik-der-mauer.de/index.php/de/Start/Index/id/593832"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dx.doi.org/10.14765/zzf.dok.2.784.v1"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hyperlink" Target="https://www.kinderzeitmaschine.de/a-z/eintrag/bueste/" TargetMode="External"/><Relationship Id="rId2" Type="http://schemas.openxmlformats.org/officeDocument/2006/relationships/hyperlink" Target="https://www.kinderzeitmaschine.de/neuzeit/franzoesische-revolution/lucys-wissensbox/symbole-der-revolution/was-bedeutet-die-rote-jakobinermuetze/" TargetMode="External"/><Relationship Id="rId1" Type="http://schemas.openxmlformats.org/officeDocument/2006/relationships/slideLayout" Target="../slideLayouts/slideLayout2.xml"/><Relationship Id="rId4" Type="http://schemas.openxmlformats.org/officeDocument/2006/relationships/hyperlink" Target="https://www.kinderzeitmaschine.de/neuzeit/franzoesische-revolution/lucys-wissensbox/symbole-der-revolution/wer-ist-mariann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847489EB-355C-4170-8C70-5CDD42EFDD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3" name="Picture 1032">
            <a:extLst>
              <a:ext uri="{FF2B5EF4-FFF2-40B4-BE49-F238E27FC236}">
                <a16:creationId xmlns:a16="http://schemas.microsoft.com/office/drawing/2014/main" id="{521CC0F3-7B68-4C9C-999A-74F8925C33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035" name="Picture 1034">
            <a:extLst>
              <a:ext uri="{FF2B5EF4-FFF2-40B4-BE49-F238E27FC236}">
                <a16:creationId xmlns:a16="http://schemas.microsoft.com/office/drawing/2014/main" id="{3EB18ECF-1C11-48BB-8C2B-DC5532A906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037" name="Rectangle 1036">
            <a:extLst>
              <a:ext uri="{FF2B5EF4-FFF2-40B4-BE49-F238E27FC236}">
                <a16:creationId xmlns:a16="http://schemas.microsoft.com/office/drawing/2014/main" id="{D8887E40-5A0B-4897-80F0-0BAFAAB61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Rectangle 1038">
            <a:extLst>
              <a:ext uri="{FF2B5EF4-FFF2-40B4-BE49-F238E27FC236}">
                <a16:creationId xmlns:a16="http://schemas.microsoft.com/office/drawing/2014/main" id="{92E3B1B6-DAAA-408B-A99C-2A7EE0409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Rectangle 1040">
            <a:extLst>
              <a:ext uri="{FF2B5EF4-FFF2-40B4-BE49-F238E27FC236}">
                <a16:creationId xmlns:a16="http://schemas.microsoft.com/office/drawing/2014/main" id="{7A72B882-D016-4849-AF04-88E39D13AC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7A08046-428A-454E-80EA-C7A6FF7C919B}"/>
              </a:ext>
            </a:extLst>
          </p:cNvPr>
          <p:cNvSpPr>
            <a:spLocks noGrp="1"/>
          </p:cNvSpPr>
          <p:nvPr>
            <p:ph type="ctrTitle"/>
          </p:nvPr>
        </p:nvSpPr>
        <p:spPr>
          <a:xfrm>
            <a:off x="1976398" y="5166420"/>
            <a:ext cx="8440564" cy="1045052"/>
          </a:xfrm>
        </p:spPr>
        <p:txBody>
          <a:bodyPr>
            <a:normAutofit/>
          </a:bodyPr>
          <a:lstStyle/>
          <a:p>
            <a:br>
              <a:rPr lang="de-DE" sz="1200" dirty="0"/>
            </a:br>
            <a:r>
              <a:rPr lang="de-DE" sz="1200" dirty="0"/>
              <a:t>20-6.2023</a:t>
            </a:r>
            <a:br>
              <a:rPr lang="de-DE" sz="1200" dirty="0"/>
            </a:br>
            <a:r>
              <a:rPr lang="de-DE" sz="1200" dirty="0"/>
              <a:t>3. Einheit </a:t>
            </a:r>
            <a:br>
              <a:rPr lang="de-DE" sz="1200" dirty="0"/>
            </a:br>
            <a:r>
              <a:rPr lang="de-DE" sz="1200" dirty="0"/>
              <a:t>Johannes Köck </a:t>
            </a:r>
            <a:br>
              <a:rPr lang="de-DE" sz="1200" dirty="0"/>
            </a:br>
            <a:r>
              <a:rPr lang="de-DE" sz="1200" dirty="0"/>
              <a:t> </a:t>
            </a:r>
            <a:r>
              <a:rPr lang="de-DE" sz="1200" dirty="0">
                <a:hlinkClick r:id="rId5"/>
              </a:rPr>
              <a:t>koeck@daf.lmu.de</a:t>
            </a:r>
            <a:r>
              <a:rPr lang="de-DE" sz="1200" dirty="0"/>
              <a:t> </a:t>
            </a:r>
          </a:p>
        </p:txBody>
      </p:sp>
      <p:sp>
        <p:nvSpPr>
          <p:cNvPr id="1043" name="Rectangle 1042">
            <a:extLst>
              <a:ext uri="{FF2B5EF4-FFF2-40B4-BE49-F238E27FC236}">
                <a16:creationId xmlns:a16="http://schemas.microsoft.com/office/drawing/2014/main" id="{41FF9E96-6955-4599-A2D0-1FF57939C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0531" y="647188"/>
            <a:ext cx="9091538" cy="32972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Ein Bild, das Text, Screenshot, Schrift, Reihe enthält.&#10;&#10;Automatisch generierte Beschreibung">
            <a:extLst>
              <a:ext uri="{FF2B5EF4-FFF2-40B4-BE49-F238E27FC236}">
                <a16:creationId xmlns:a16="http://schemas.microsoft.com/office/drawing/2014/main" id="{5700190E-9A41-B577-68D1-0ACC1D2CEF67}"/>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015484" y="1169677"/>
            <a:ext cx="8460166" cy="217849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45" name="Rectangle 1044">
            <a:extLst>
              <a:ext uri="{FF2B5EF4-FFF2-40B4-BE49-F238E27FC236}">
                <a16:creationId xmlns:a16="http://schemas.microsoft.com/office/drawing/2014/main" id="{A15CFF31-2A56-4E24-9263-DC4342144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82966" y="888935"/>
            <a:ext cx="8613076" cy="2818547"/>
          </a:xfrm>
          <a:prstGeom prst="rect">
            <a:avLst/>
          </a:prstGeom>
          <a:noFill/>
          <a:ln w="9525">
            <a:solidFill>
              <a:schemeClr val="accent6">
                <a:lumMod val="60000"/>
                <a:lumOff val="4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7" name="Rectangle 1046">
            <a:extLst>
              <a:ext uri="{FF2B5EF4-FFF2-40B4-BE49-F238E27FC236}">
                <a16:creationId xmlns:a16="http://schemas.microsoft.com/office/drawing/2014/main" id="{8F8907EB-52AA-4516-BC6A-7861CE0774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feld 4">
            <a:extLst>
              <a:ext uri="{FF2B5EF4-FFF2-40B4-BE49-F238E27FC236}">
                <a16:creationId xmlns:a16="http://schemas.microsoft.com/office/drawing/2014/main" id="{31BF7291-E689-2960-7159-4A80819659FD}"/>
              </a:ext>
            </a:extLst>
          </p:cNvPr>
          <p:cNvSpPr txBox="1"/>
          <p:nvPr/>
        </p:nvSpPr>
        <p:spPr>
          <a:xfrm>
            <a:off x="3048000" y="3109148"/>
            <a:ext cx="6096000" cy="646331"/>
          </a:xfrm>
          <a:prstGeom prst="rect">
            <a:avLst/>
          </a:prstGeom>
          <a:noFill/>
        </p:spPr>
        <p:txBody>
          <a:bodyPr wrap="square">
            <a:spAutoFit/>
          </a:bodyPr>
          <a:lstStyle/>
          <a:p>
            <a:pPr algn="ctr"/>
            <a:r>
              <a:rPr lang="de-DE" b="0" i="0" u="none" strike="noStrike" dirty="0">
                <a:solidFill>
                  <a:srgbClr val="373A3C"/>
                </a:solidFill>
                <a:effectLst/>
                <a:latin typeface="-apple-system"/>
              </a:rPr>
              <a:t>Workshop "Erinnerung verorten - Erinnerungsorte in Deutschland"</a:t>
            </a:r>
          </a:p>
        </p:txBody>
      </p:sp>
    </p:spTree>
    <p:extLst>
      <p:ext uri="{BB962C8B-B14F-4D97-AF65-F5344CB8AC3E}">
        <p14:creationId xmlns:p14="http://schemas.microsoft.com/office/powerpoint/2010/main" val="1743228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3408E4B-2DDD-4FB3-9181-7D8A09775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3FCA32F3-0B4B-449A-8A9D-309A1B6782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75" name="Picture 74">
            <a:extLst>
              <a:ext uri="{FF2B5EF4-FFF2-40B4-BE49-F238E27FC236}">
                <a16:creationId xmlns:a16="http://schemas.microsoft.com/office/drawing/2014/main" id="{D1C78E1D-D549-4B5E-B65A-7353ED14D83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77" name="Rectangle 76">
            <a:extLst>
              <a:ext uri="{FF2B5EF4-FFF2-40B4-BE49-F238E27FC236}">
                <a16:creationId xmlns:a16="http://schemas.microsoft.com/office/drawing/2014/main" id="{BC93C630-65D6-40FA-A096-8251FB983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C2C51E34-9874-483C-A2C5-C9D271AD1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6109E7E7-5EA4-4526-A350-196FF2782F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F7F76266-BA69-F242-BD1B-CDCA43DD7568}"/>
              </a:ext>
            </a:extLst>
          </p:cNvPr>
          <p:cNvSpPr>
            <a:spLocks noGrp="1"/>
          </p:cNvSpPr>
          <p:nvPr>
            <p:ph idx="1"/>
          </p:nvPr>
        </p:nvSpPr>
        <p:spPr>
          <a:xfrm>
            <a:off x="1969803" y="2052116"/>
            <a:ext cx="3800523" cy="3997828"/>
          </a:xfrm>
        </p:spPr>
        <p:txBody>
          <a:bodyPr>
            <a:normAutofit/>
          </a:bodyPr>
          <a:lstStyle/>
          <a:p>
            <a:pPr>
              <a:lnSpc>
                <a:spcPct val="110000"/>
              </a:lnSpc>
            </a:pPr>
            <a:r>
              <a:rPr lang="de-DE" sz="1300"/>
              <a:t>Etienne Francois – ein französischer Historiker, der in Berlin und Paris lehrt, und sein deutscher Kollege Hagen Schulze, der in London das German Historical Institute leitet, haben sich einer Herkulesarbeit unterzogen. Nach fünfjähriger Vorbereitung durch Kolloquien und Seminare, in denen das Projekt konzipiert wurde, haben sie aus mehr als 400 Vorschlägen jene 120 Themen herausdestilliert, die dann von einer erlesenen Autorenriege aus Wissenschaft und Publizistik essayistisch abgehandelt wurden (</a:t>
            </a:r>
            <a:r>
              <a:rPr lang="de-DE" sz="1300">
                <a:hlinkClick r:id="rId5"/>
              </a:rPr>
              <a:t>https://www.deutschlandfunk.de/deutsche-erinnerungsorte.700.de.html?dram:article_id=80485</a:t>
            </a:r>
            <a:r>
              <a:rPr lang="de-DE" sz="1300"/>
              <a:t>). </a:t>
            </a:r>
          </a:p>
          <a:p>
            <a:pPr>
              <a:lnSpc>
                <a:spcPct val="110000"/>
              </a:lnSpc>
            </a:pPr>
            <a:endParaRPr lang="de-DE" sz="1300"/>
          </a:p>
        </p:txBody>
      </p:sp>
      <p:pic>
        <p:nvPicPr>
          <p:cNvPr id="3074" name="Picture 2">
            <a:extLst>
              <a:ext uri="{FF2B5EF4-FFF2-40B4-BE49-F238E27FC236}">
                <a16:creationId xmlns:a16="http://schemas.microsoft.com/office/drawing/2014/main" id="{B680354E-8C9E-5142-9C80-1CC4A46422A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3" b="8192"/>
          <a:stretch/>
        </p:blipFill>
        <p:spPr bwMode="auto">
          <a:xfrm>
            <a:off x="6577568" y="2348779"/>
            <a:ext cx="3674398" cy="3373468"/>
          </a:xfrm>
          <a:prstGeom prst="rect">
            <a:avLst/>
          </a:prstGeom>
          <a:noFill/>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a:extLst>
            <a:ext uri="{909E8E84-426E-40DD-AFC4-6F175D3DCCD1}">
              <a14:hiddenFill xmlns:a14="http://schemas.microsoft.com/office/drawing/2010/main">
                <a:solidFill>
                  <a:srgbClr val="FFFFFF"/>
                </a:solidFill>
              </a14:hiddenFill>
            </a:ext>
          </a:extLst>
        </p:spPr>
      </p:pic>
      <p:sp>
        <p:nvSpPr>
          <p:cNvPr id="83" name="Rectangle 82">
            <a:extLst>
              <a:ext uri="{FF2B5EF4-FFF2-40B4-BE49-F238E27FC236}">
                <a16:creationId xmlns:a16="http://schemas.microsoft.com/office/drawing/2014/main" id="{22373A23-D87D-48AD-A357-96100C722D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9215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B8247E-95EF-27D4-34FB-FBFF4DEA3929}"/>
              </a:ext>
            </a:extLst>
          </p:cNvPr>
          <p:cNvSpPr>
            <a:spLocks noGrp="1"/>
          </p:cNvSpPr>
          <p:nvPr>
            <p:ph type="title"/>
          </p:nvPr>
        </p:nvSpPr>
        <p:spPr/>
        <p:txBody>
          <a:bodyPr/>
          <a:lstStyle/>
          <a:p>
            <a:r>
              <a:rPr lang="de-DE" dirty="0"/>
              <a:t>Zuordnungsübung</a:t>
            </a:r>
          </a:p>
        </p:txBody>
      </p:sp>
      <p:sp>
        <p:nvSpPr>
          <p:cNvPr id="3" name="Inhaltsplatzhalter 2">
            <a:extLst>
              <a:ext uri="{FF2B5EF4-FFF2-40B4-BE49-F238E27FC236}">
                <a16:creationId xmlns:a16="http://schemas.microsoft.com/office/drawing/2014/main" id="{939D146D-0B20-6353-BA21-CA2EB24EAD39}"/>
              </a:ext>
            </a:extLst>
          </p:cNvPr>
          <p:cNvSpPr>
            <a:spLocks noGrp="1"/>
          </p:cNvSpPr>
          <p:nvPr>
            <p:ph idx="1"/>
          </p:nvPr>
        </p:nvSpPr>
        <p:spPr/>
        <p:txBody>
          <a:bodyPr>
            <a:normAutofit fontScale="92500" lnSpcReduction="20000"/>
          </a:bodyPr>
          <a:lstStyle/>
          <a:p>
            <a:r>
              <a:rPr lang="de-DE" dirty="0"/>
              <a:t>Auf dem Arbeitsblatt finden Sie sechs Themenblöcke (2 pro Gruppe)</a:t>
            </a:r>
          </a:p>
          <a:p>
            <a:r>
              <a:rPr lang="de-DE" dirty="0"/>
              <a:t>Wie könnten diese übertitelt (Überschrift) sein?</a:t>
            </a:r>
          </a:p>
          <a:p>
            <a:r>
              <a:rPr lang="de-DE" dirty="0"/>
              <a:t>Wie hängen sie thematisch zusammen</a:t>
            </a:r>
          </a:p>
          <a:p>
            <a:r>
              <a:rPr lang="de-DE" dirty="0"/>
              <a:t>Könnte man die Begriffe auch anders anordnen und andere Kategorien bilden?</a:t>
            </a:r>
          </a:p>
          <a:p>
            <a:r>
              <a:rPr lang="de-DE" dirty="0"/>
              <a:t>Inwiefern sind es „deutsche EO“?</a:t>
            </a:r>
          </a:p>
          <a:p>
            <a:r>
              <a:rPr lang="de-DE" dirty="0"/>
              <a:t>Sagen Sie pro Gruppe zu 2 Erinnerungsorten etwas, recherchieren Sie im Internet </a:t>
            </a:r>
          </a:p>
          <a:p>
            <a:pPr marL="0" indent="0">
              <a:buNone/>
            </a:pPr>
            <a:endParaRPr lang="de-DE" dirty="0"/>
          </a:p>
        </p:txBody>
      </p:sp>
    </p:spTree>
    <p:extLst>
      <p:ext uri="{BB962C8B-B14F-4D97-AF65-F5344CB8AC3E}">
        <p14:creationId xmlns:p14="http://schemas.microsoft.com/office/powerpoint/2010/main" val="979723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74B5F9-562B-FBF0-B660-1EA41FBF187F}"/>
              </a:ext>
            </a:extLst>
          </p:cNvPr>
          <p:cNvSpPr>
            <a:spLocks noGrp="1"/>
          </p:cNvSpPr>
          <p:nvPr>
            <p:ph type="title"/>
          </p:nvPr>
        </p:nvSpPr>
        <p:spPr/>
        <p:txBody>
          <a:bodyPr/>
          <a:lstStyle/>
          <a:p>
            <a:r>
              <a:rPr lang="de-DE" dirty="0"/>
              <a:t>Besprechen der Hausaufgabe </a:t>
            </a:r>
          </a:p>
        </p:txBody>
      </p:sp>
      <p:sp>
        <p:nvSpPr>
          <p:cNvPr id="3" name="Inhaltsplatzhalter 2">
            <a:extLst>
              <a:ext uri="{FF2B5EF4-FFF2-40B4-BE49-F238E27FC236}">
                <a16:creationId xmlns:a16="http://schemas.microsoft.com/office/drawing/2014/main" id="{BBC7BE5C-EA4C-B207-6F54-6B08E38103BC}"/>
              </a:ext>
            </a:extLst>
          </p:cNvPr>
          <p:cNvSpPr>
            <a:spLocks noGrp="1"/>
          </p:cNvSpPr>
          <p:nvPr>
            <p:ph idx="1"/>
          </p:nvPr>
        </p:nvSpPr>
        <p:spPr/>
        <p:txBody>
          <a:bodyPr/>
          <a:lstStyle/>
          <a:p>
            <a:r>
              <a:rPr lang="de-DE" dirty="0"/>
              <a:t>Haben Sie Fragen?</a:t>
            </a:r>
          </a:p>
          <a:p>
            <a:r>
              <a:rPr lang="de-DE" dirty="0"/>
              <a:t>Welche Erinnerungsorte (EO) haben Sie besonders  interessiert, warum?</a:t>
            </a:r>
          </a:p>
        </p:txBody>
      </p:sp>
    </p:spTree>
    <p:extLst>
      <p:ext uri="{BB962C8B-B14F-4D97-AF65-F5344CB8AC3E}">
        <p14:creationId xmlns:p14="http://schemas.microsoft.com/office/powerpoint/2010/main" val="1157784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63089A-CC13-084A-A55B-33450357F205}"/>
              </a:ext>
            </a:extLst>
          </p:cNvPr>
          <p:cNvSpPr>
            <a:spLocks noGrp="1"/>
          </p:cNvSpPr>
          <p:nvPr>
            <p:ph type="title"/>
          </p:nvPr>
        </p:nvSpPr>
        <p:spPr>
          <a:xfrm>
            <a:off x="2611808" y="444374"/>
            <a:ext cx="7958331" cy="1077229"/>
          </a:xfrm>
        </p:spPr>
        <p:txBody>
          <a:bodyPr/>
          <a:lstStyle/>
          <a:p>
            <a:r>
              <a:rPr lang="de-DE" dirty="0"/>
              <a:t>Zuordnungsübung </a:t>
            </a:r>
          </a:p>
        </p:txBody>
      </p:sp>
      <p:sp>
        <p:nvSpPr>
          <p:cNvPr id="3" name="Inhaltsplatzhalter 2">
            <a:extLst>
              <a:ext uri="{FF2B5EF4-FFF2-40B4-BE49-F238E27FC236}">
                <a16:creationId xmlns:a16="http://schemas.microsoft.com/office/drawing/2014/main" id="{0A463049-66E1-914C-80DE-4B0B6606C6B4}"/>
              </a:ext>
            </a:extLst>
          </p:cNvPr>
          <p:cNvSpPr>
            <a:spLocks noGrp="1"/>
          </p:cNvSpPr>
          <p:nvPr>
            <p:ph idx="1"/>
          </p:nvPr>
        </p:nvSpPr>
        <p:spPr>
          <a:xfrm>
            <a:off x="2773599" y="1319645"/>
            <a:ext cx="7796540" cy="4730299"/>
          </a:xfrm>
        </p:spPr>
        <p:txBody>
          <a:bodyPr>
            <a:normAutofit fontScale="55000" lnSpcReduction="20000"/>
          </a:bodyPr>
          <a:lstStyle/>
          <a:p>
            <a:pPr marL="0" indent="0">
              <a:buNone/>
            </a:pPr>
            <a:endParaRPr lang="de-DE" dirty="0"/>
          </a:p>
          <a:p>
            <a:pPr marL="0" indent="0">
              <a:buNone/>
            </a:pPr>
            <a:r>
              <a:rPr lang="de-DE" dirty="0">
                <a:solidFill>
                  <a:srgbClr val="6D9D9B"/>
                </a:solidFill>
                <a:hlinkClick r:id="rId2" tooltip="Westfälischer Friede">
                  <a:extLst>
                    <a:ext uri="{A12FA001-AC4F-418D-AE19-62706E023703}">
                      <ahyp:hlinkClr xmlns:ahyp="http://schemas.microsoft.com/office/drawing/2018/hyperlinkcolor" val="tx"/>
                    </a:ext>
                  </a:extLst>
                </a:hlinkClick>
              </a:rPr>
              <a:t>Aus  </a:t>
            </a:r>
            <a:r>
              <a:rPr lang="de-DE" i="1" dirty="0">
                <a:solidFill>
                  <a:srgbClr val="6D9D9B"/>
                </a:solidFill>
                <a:hlinkClick r:id="rId2" tooltip="Westfälischer Friede">
                  <a:extLst>
                    <a:ext uri="{A12FA001-AC4F-418D-AE19-62706E023703}">
                      <ahyp:hlinkClr xmlns:ahyp="http://schemas.microsoft.com/office/drawing/2018/hyperlinkcolor" val="tx"/>
                    </a:ext>
                  </a:extLst>
                </a:hlinkClick>
              </a:rPr>
              <a:t>Deutsche Erinnerungsorte </a:t>
            </a:r>
            <a:r>
              <a:rPr lang="de-DE" dirty="0">
                <a:solidFill>
                  <a:srgbClr val="6D9D9B"/>
                </a:solidFill>
                <a:hlinkClick r:id="rId2" tooltip="Westfälischer Friede">
                  <a:extLst>
                    <a:ext uri="{A12FA001-AC4F-418D-AE19-62706E023703}">
                      <ahyp:hlinkClr xmlns:ahyp="http://schemas.microsoft.com/office/drawing/2018/hyperlinkcolor" val="tx"/>
                    </a:ext>
                  </a:extLst>
                </a:hlinkClick>
              </a:rPr>
              <a:t>(Francois/Schulze, 2001)</a:t>
            </a:r>
          </a:p>
          <a:p>
            <a:endParaRPr lang="de-DE" dirty="0">
              <a:solidFill>
                <a:srgbClr val="6D9D9B"/>
              </a:solidFill>
              <a:hlinkClick r:id="rId2" tooltip="Westfälischer Friede">
                <a:extLst>
                  <a:ext uri="{A12FA001-AC4F-418D-AE19-62706E023703}">
                    <ahyp:hlinkClr xmlns:ahyp="http://schemas.microsoft.com/office/drawing/2018/hyperlinkcolor" val="tx"/>
                  </a:ext>
                </a:extLst>
              </a:hlinkClick>
            </a:endParaRPr>
          </a:p>
          <a:p>
            <a:r>
              <a:rPr lang="de-DE" dirty="0">
                <a:hlinkClick r:id="rId2" tooltip="Westfälischer Friede">
                  <a:extLst>
                    <a:ext uri="{A12FA001-AC4F-418D-AE19-62706E023703}">
                      <ahyp:hlinkClr xmlns:ahyp="http://schemas.microsoft.com/office/drawing/2018/hyperlinkcolor" val="tx"/>
                    </a:ext>
                  </a:extLst>
                </a:hlinkClick>
              </a:rPr>
              <a:t>Der Westfälische Friede</a:t>
            </a:r>
            <a:r>
              <a:rPr lang="de-DE" dirty="0"/>
              <a:t> </a:t>
            </a:r>
          </a:p>
          <a:p>
            <a:r>
              <a:rPr lang="de-DE" dirty="0">
                <a:hlinkClick r:id="rId3" tooltip="Heldenplatz">
                  <a:extLst>
                    <a:ext uri="{A12FA001-AC4F-418D-AE19-62706E023703}">
                      <ahyp:hlinkClr xmlns:ahyp="http://schemas.microsoft.com/office/drawing/2018/hyperlinkcolor" val="tx"/>
                    </a:ext>
                  </a:extLst>
                </a:hlinkClick>
              </a:rPr>
              <a:t>Wien, Heldenplatz</a:t>
            </a:r>
            <a:r>
              <a:rPr lang="de-DE" dirty="0"/>
              <a:t> </a:t>
            </a:r>
          </a:p>
          <a:p>
            <a:r>
              <a:rPr lang="de-DE" b="1" dirty="0">
                <a:hlinkClick r:id="rId4" tooltip="Dichter und Denker">
                  <a:extLst>
                    <a:ext uri="{A12FA001-AC4F-418D-AE19-62706E023703}">
                      <ahyp:hlinkClr xmlns:ahyp="http://schemas.microsoft.com/office/drawing/2018/hyperlinkcolor" val="tx"/>
                    </a:ext>
                  </a:extLst>
                </a:hlinkClick>
              </a:rPr>
              <a:t>Dichter und Denker</a:t>
            </a:r>
            <a:endParaRPr lang="de-DE" b="1" dirty="0"/>
          </a:p>
          <a:p>
            <a:r>
              <a:rPr lang="de-DE" dirty="0">
                <a:hlinkClick r:id="rId5" tooltip="Nibelungenlied">
                  <a:extLst>
                    <a:ext uri="{A12FA001-AC4F-418D-AE19-62706E023703}">
                      <ahyp:hlinkClr xmlns:ahyp="http://schemas.microsoft.com/office/drawing/2018/hyperlinkcolor" val="tx"/>
                    </a:ext>
                  </a:extLst>
                </a:hlinkClick>
              </a:rPr>
              <a:t>Das Nibelungenlied</a:t>
            </a:r>
            <a:r>
              <a:rPr lang="de-DE" dirty="0"/>
              <a:t> </a:t>
            </a:r>
          </a:p>
          <a:p>
            <a:r>
              <a:rPr lang="de-DE" dirty="0">
                <a:hlinkClick r:id="rId6" tooltip="Johann Wolfgang von Goethe">
                  <a:extLst>
                    <a:ext uri="{A12FA001-AC4F-418D-AE19-62706E023703}">
                      <ahyp:hlinkClr xmlns:ahyp="http://schemas.microsoft.com/office/drawing/2018/hyperlinkcolor" val="tx"/>
                    </a:ext>
                  </a:extLst>
                </a:hlinkClick>
              </a:rPr>
              <a:t>Goethe</a:t>
            </a:r>
            <a:endParaRPr lang="de-DE" dirty="0"/>
          </a:p>
          <a:p>
            <a:r>
              <a:rPr lang="de-DE" dirty="0"/>
              <a:t> </a:t>
            </a:r>
            <a:r>
              <a:rPr lang="de-DE" dirty="0">
                <a:hlinkClick r:id="rId7" tooltip="Anne Louise Germaine de Staël">
                  <a:extLst>
                    <a:ext uri="{A12FA001-AC4F-418D-AE19-62706E023703}">
                      <ahyp:hlinkClr xmlns:ahyp="http://schemas.microsoft.com/office/drawing/2018/hyperlinkcolor" val="tx"/>
                    </a:ext>
                  </a:extLst>
                </a:hlinkClick>
              </a:rPr>
              <a:t>„</a:t>
            </a:r>
            <a:r>
              <a:rPr lang="de-DE" dirty="0">
                <a:hlinkClick r:id="rId8" tooltip="Theodor Fontane">
                  <a:extLst>
                    <a:ext uri="{A12FA001-AC4F-418D-AE19-62706E023703}">
                      <ahyp:hlinkClr xmlns:ahyp="http://schemas.microsoft.com/office/drawing/2018/hyperlinkcolor" val="tx"/>
                    </a:ext>
                  </a:extLst>
                </a:hlinkClick>
              </a:rPr>
              <a:t>Theodor Fontane</a:t>
            </a:r>
            <a:r>
              <a:rPr lang="de-DE" dirty="0"/>
              <a:t> </a:t>
            </a:r>
          </a:p>
          <a:p>
            <a:r>
              <a:rPr lang="de-DE" dirty="0">
                <a:hlinkClick r:id="rId9" tooltip="Mann (Familie)">
                  <a:extLst>
                    <a:ext uri="{A12FA001-AC4F-418D-AE19-62706E023703}">
                      <ahyp:hlinkClr xmlns:ahyp="http://schemas.microsoft.com/office/drawing/2018/hyperlinkcolor" val="tx"/>
                    </a:ext>
                  </a:extLst>
                </a:hlinkClick>
              </a:rPr>
              <a:t>Die Familie Mann</a:t>
            </a:r>
            <a:r>
              <a:rPr lang="de-DE" dirty="0"/>
              <a:t> </a:t>
            </a:r>
          </a:p>
          <a:p>
            <a:r>
              <a:rPr lang="de-DE" dirty="0">
                <a:hlinkClick r:id="rId10" tooltip="Grimms Märchen">
                  <a:extLst>
                    <a:ext uri="{A12FA001-AC4F-418D-AE19-62706E023703}">
                      <ahyp:hlinkClr xmlns:ahyp="http://schemas.microsoft.com/office/drawing/2018/hyperlinkcolor" val="tx"/>
                    </a:ext>
                  </a:extLst>
                </a:hlinkClick>
              </a:rPr>
              <a:t>Grimms Märchen</a:t>
            </a:r>
            <a:r>
              <a:rPr lang="de-DE" dirty="0"/>
              <a:t> </a:t>
            </a:r>
          </a:p>
          <a:p>
            <a:r>
              <a:rPr lang="de-DE" dirty="0"/>
              <a:t>„</a:t>
            </a:r>
            <a:r>
              <a:rPr lang="de-DE" dirty="0">
                <a:hlinkClick r:id="rId11" tooltip="Am deutschen Wesen mag die Welt genesen">
                  <a:extLst>
                    <a:ext uri="{A12FA001-AC4F-418D-AE19-62706E023703}">
                      <ahyp:hlinkClr xmlns:ahyp="http://schemas.microsoft.com/office/drawing/2018/hyperlinkcolor" val="tx"/>
                    </a:ext>
                  </a:extLst>
                </a:hlinkClick>
              </a:rPr>
              <a:t>Am deutschen Wesen …</a:t>
            </a:r>
            <a:r>
              <a:rPr lang="de-DE" dirty="0"/>
              <a:t>“ </a:t>
            </a:r>
          </a:p>
          <a:p>
            <a:r>
              <a:rPr lang="de-DE" dirty="0">
                <a:hlinkClick r:id="rId12" tooltip="Kniefall von Warschau">
                  <a:extLst>
                    <a:ext uri="{A12FA001-AC4F-418D-AE19-62706E023703}">
                      <ahyp:hlinkClr xmlns:ahyp="http://schemas.microsoft.com/office/drawing/2018/hyperlinkcolor" val="tx"/>
                    </a:ext>
                  </a:extLst>
                </a:hlinkClick>
              </a:rPr>
              <a:t>Der Kniefall</a:t>
            </a:r>
            <a:r>
              <a:rPr lang="de-DE" dirty="0"/>
              <a:t> </a:t>
            </a:r>
          </a:p>
        </p:txBody>
      </p:sp>
    </p:spTree>
    <p:extLst>
      <p:ext uri="{BB962C8B-B14F-4D97-AF65-F5344CB8AC3E}">
        <p14:creationId xmlns:p14="http://schemas.microsoft.com/office/powerpoint/2010/main" val="798055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E2F3C58-C1E0-804B-9E3D-697FFDF81EE4}"/>
              </a:ext>
            </a:extLst>
          </p:cNvPr>
          <p:cNvSpPr>
            <a:spLocks noGrp="1"/>
          </p:cNvSpPr>
          <p:nvPr>
            <p:ph idx="1"/>
          </p:nvPr>
        </p:nvSpPr>
        <p:spPr>
          <a:xfrm>
            <a:off x="2773599" y="402336"/>
            <a:ext cx="7796540" cy="5647608"/>
          </a:xfrm>
        </p:spPr>
        <p:txBody>
          <a:bodyPr>
            <a:normAutofit fontScale="70000" lnSpcReduction="20000"/>
          </a:bodyPr>
          <a:lstStyle/>
          <a:p>
            <a:r>
              <a:rPr lang="de-DE" u="sng" dirty="0">
                <a:hlinkClick r:id="rId2" tooltip="Heimatvertriebene">
                  <a:extLst>
                    <a:ext uri="{A12FA001-AC4F-418D-AE19-62706E023703}">
                      <ahyp:hlinkClr xmlns:ahyp="http://schemas.microsoft.com/office/drawing/2018/hyperlinkcolor" val="tx"/>
                    </a:ext>
                  </a:extLst>
                </a:hlinkClick>
              </a:rPr>
              <a:t>Flucht und Vertreibung</a:t>
            </a:r>
            <a:endParaRPr lang="de-DE" u="sng" dirty="0"/>
          </a:p>
          <a:p>
            <a:r>
              <a:rPr lang="de-DE" u="sng" dirty="0">
                <a:hlinkClick r:id="rId3" tooltip="Volkswagen">
                  <a:extLst>
                    <a:ext uri="{A12FA001-AC4F-418D-AE19-62706E023703}">
                      <ahyp:hlinkClr xmlns:ahyp="http://schemas.microsoft.com/office/drawing/2018/hyperlinkcolor" val="tx"/>
                    </a:ext>
                  </a:extLst>
                </a:hlinkClick>
              </a:rPr>
              <a:t>Der Volkswagen</a:t>
            </a:r>
            <a:r>
              <a:rPr lang="de-DE" u="sng" dirty="0"/>
              <a:t> </a:t>
            </a:r>
          </a:p>
          <a:p>
            <a:r>
              <a:rPr lang="de-DE" u="sng" dirty="0">
                <a:hlinkClick r:id="rId4" tooltip="Friedensvertrag von Versailles">
                  <a:extLst>
                    <a:ext uri="{A12FA001-AC4F-418D-AE19-62706E023703}">
                      <ahyp:hlinkClr xmlns:ahyp="http://schemas.microsoft.com/office/drawing/2018/hyperlinkcolor" val="tx"/>
                    </a:ext>
                  </a:extLst>
                </a:hlinkClick>
              </a:rPr>
              <a:t>Versailles</a:t>
            </a:r>
            <a:r>
              <a:rPr lang="de-DE" u="sng" dirty="0"/>
              <a:t> </a:t>
            </a:r>
          </a:p>
          <a:p>
            <a:r>
              <a:rPr lang="de-DE" u="sng" dirty="0">
                <a:hlinkClick r:id="rId5" tooltip="Weißwurstäquator">
                  <a:extLst>
                    <a:ext uri="{A12FA001-AC4F-418D-AE19-62706E023703}">
                      <ahyp:hlinkClr xmlns:ahyp="http://schemas.microsoft.com/office/drawing/2018/hyperlinkcolor" val="tx"/>
                    </a:ext>
                  </a:extLst>
                </a:hlinkClick>
              </a:rPr>
              <a:t>Der Weißwurstäquator</a:t>
            </a:r>
            <a:endParaRPr lang="de-DE" u="sng" dirty="0"/>
          </a:p>
          <a:p>
            <a:r>
              <a:rPr lang="de-DE" u="sng" dirty="0">
                <a:hlinkClick r:id="rId6" tooltip="Heinrich Heine">
                  <a:extLst>
                    <a:ext uri="{A12FA001-AC4F-418D-AE19-62706E023703}">
                      <ahyp:hlinkClr xmlns:ahyp="http://schemas.microsoft.com/office/drawing/2018/hyperlinkcolor" val="tx"/>
                    </a:ext>
                  </a:extLst>
                </a:hlinkClick>
              </a:rPr>
              <a:t>Heinrich Heine</a:t>
            </a:r>
            <a:r>
              <a:rPr lang="de-DE" u="sng" dirty="0"/>
              <a:t> </a:t>
            </a:r>
          </a:p>
          <a:p>
            <a:r>
              <a:rPr lang="de-DE" u="sng" dirty="0">
                <a:hlinkClick r:id="rId7" tooltip="Friedrich Nietzsche">
                  <a:extLst>
                    <a:ext uri="{A12FA001-AC4F-418D-AE19-62706E023703}">
                      <ahyp:hlinkClr xmlns:ahyp="http://schemas.microsoft.com/office/drawing/2018/hyperlinkcolor" val="tx"/>
                    </a:ext>
                  </a:extLst>
                </a:hlinkClick>
              </a:rPr>
              <a:t>Nietzsche</a:t>
            </a:r>
            <a:r>
              <a:rPr lang="de-DE" u="sng" dirty="0"/>
              <a:t> </a:t>
            </a:r>
          </a:p>
          <a:p>
            <a:r>
              <a:rPr lang="de-DE" u="sng" dirty="0">
                <a:hlinkClick r:id="rId8" tooltip="Berliner Mauer">
                  <a:extLst>
                    <a:ext uri="{A12FA001-AC4F-418D-AE19-62706E023703}">
                      <ahyp:hlinkClr xmlns:ahyp="http://schemas.microsoft.com/office/drawing/2018/hyperlinkcolor" val="tx"/>
                    </a:ext>
                  </a:extLst>
                </a:hlinkClick>
              </a:rPr>
              <a:t>Die Mauer</a:t>
            </a:r>
            <a:endParaRPr lang="de-DE" u="sng" dirty="0"/>
          </a:p>
          <a:p>
            <a:r>
              <a:rPr lang="de-DE" u="sng" dirty="0">
                <a:hlinkClick r:id="rId9" tooltip="Schuld">
                  <a:extLst>
                    <a:ext uri="{A12FA001-AC4F-418D-AE19-62706E023703}">
                      <ahyp:hlinkClr xmlns:ahyp="http://schemas.microsoft.com/office/drawing/2018/hyperlinkcolor" val="tx"/>
                    </a:ext>
                  </a:extLst>
                </a:hlinkClick>
              </a:rPr>
              <a:t>Schuld</a:t>
            </a:r>
            <a:endParaRPr lang="de-DE" u="sng" dirty="0"/>
          </a:p>
          <a:p>
            <a:r>
              <a:rPr lang="de-DE" u="sng" dirty="0">
                <a:hlinkClick r:id="rId10" tooltip="Dolchstoßlegende">
                  <a:extLst>
                    <a:ext uri="{A12FA001-AC4F-418D-AE19-62706E023703}">
                      <ahyp:hlinkClr xmlns:ahyp="http://schemas.microsoft.com/office/drawing/2018/hyperlinkcolor" val="tx"/>
                    </a:ext>
                  </a:extLst>
                </a:hlinkClick>
              </a:rPr>
              <a:t>Die Dolchstoß-Legende</a:t>
            </a:r>
            <a:r>
              <a:rPr lang="de-DE" u="sng" dirty="0"/>
              <a:t> </a:t>
            </a:r>
          </a:p>
          <a:p>
            <a:r>
              <a:rPr lang="de-DE" u="sng" dirty="0">
                <a:hlinkClick r:id="rId11" tooltip="KZ Auschwitz">
                  <a:extLst>
                    <a:ext uri="{A12FA001-AC4F-418D-AE19-62706E023703}">
                      <ahyp:hlinkClr xmlns:ahyp="http://schemas.microsoft.com/office/drawing/2018/hyperlinkcolor" val="tx"/>
                    </a:ext>
                  </a:extLst>
                </a:hlinkClick>
              </a:rPr>
              <a:t>Auschwitz</a:t>
            </a:r>
            <a:endParaRPr lang="de-DE" u="sng" dirty="0"/>
          </a:p>
          <a:p>
            <a:r>
              <a:rPr lang="de-DE" u="sng" dirty="0"/>
              <a:t> D-Mark</a:t>
            </a:r>
          </a:p>
          <a:p>
            <a:r>
              <a:rPr lang="de-DE" u="sng" dirty="0"/>
              <a:t>Stasi</a:t>
            </a:r>
          </a:p>
          <a:p>
            <a:r>
              <a:rPr lang="de-DE" u="sng" dirty="0"/>
              <a:t>„Wir sind das Volk“</a:t>
            </a:r>
          </a:p>
          <a:p>
            <a:endParaRPr lang="de-DE" dirty="0"/>
          </a:p>
        </p:txBody>
      </p:sp>
    </p:spTree>
    <p:extLst>
      <p:ext uri="{BB962C8B-B14F-4D97-AF65-F5344CB8AC3E}">
        <p14:creationId xmlns:p14="http://schemas.microsoft.com/office/powerpoint/2010/main" val="684358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graphicFrame>
        <p:nvGraphicFramePr>
          <p:cNvPr id="26" name="Inhaltsplatzhalter 2">
            <a:extLst>
              <a:ext uri="{FF2B5EF4-FFF2-40B4-BE49-F238E27FC236}">
                <a16:creationId xmlns:a16="http://schemas.microsoft.com/office/drawing/2014/main" id="{77F571D6-87AA-7FBE-F6C0-CCDFE0D08589}"/>
              </a:ext>
            </a:extLst>
          </p:cNvPr>
          <p:cNvGraphicFramePr>
            <a:graphicFrameLocks noGrp="1"/>
          </p:cNvGraphicFramePr>
          <p:nvPr>
            <p:ph idx="1"/>
            <p:extLst>
              <p:ext uri="{D42A27DB-BD31-4B8C-83A1-F6EECF244321}">
                <p14:modId xmlns:p14="http://schemas.microsoft.com/office/powerpoint/2010/main" val="3502141824"/>
              </p:ext>
            </p:extLst>
          </p:nvPr>
        </p:nvGraphicFramePr>
        <p:xfrm>
          <a:off x="2611808" y="2367883"/>
          <a:ext cx="7958330" cy="33668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9836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88E180-240B-8575-0689-BD9DD94AADF5}"/>
              </a:ext>
            </a:extLst>
          </p:cNvPr>
          <p:cNvSpPr>
            <a:spLocks noGrp="1"/>
          </p:cNvSpPr>
          <p:nvPr>
            <p:ph type="title"/>
          </p:nvPr>
        </p:nvSpPr>
        <p:spPr/>
        <p:txBody>
          <a:bodyPr/>
          <a:lstStyle/>
          <a:p>
            <a:r>
              <a:rPr lang="de-DE" dirty="0"/>
              <a:t>Gruppenarbeit </a:t>
            </a:r>
          </a:p>
        </p:txBody>
      </p:sp>
      <p:sp>
        <p:nvSpPr>
          <p:cNvPr id="3" name="Inhaltsplatzhalter 2">
            <a:extLst>
              <a:ext uri="{FF2B5EF4-FFF2-40B4-BE49-F238E27FC236}">
                <a16:creationId xmlns:a16="http://schemas.microsoft.com/office/drawing/2014/main" id="{35A2BFCF-FF25-DBE9-4D09-E7E16EC242E7}"/>
              </a:ext>
            </a:extLst>
          </p:cNvPr>
          <p:cNvSpPr>
            <a:spLocks noGrp="1"/>
          </p:cNvSpPr>
          <p:nvPr>
            <p:ph idx="1"/>
          </p:nvPr>
        </p:nvSpPr>
        <p:spPr/>
        <p:txBody>
          <a:bodyPr/>
          <a:lstStyle/>
          <a:p>
            <a:r>
              <a:rPr lang="de-DE" dirty="0"/>
              <a:t>Gleiche Gruppen: inwiefern handelt es sich um deutsche Erinnerungsorte?</a:t>
            </a:r>
          </a:p>
          <a:p>
            <a:r>
              <a:rPr lang="de-DE" dirty="0"/>
              <a:t>Einigen Sie sich auf einen Erinnerungsort, den Sie uns näher vorstellen</a:t>
            </a:r>
          </a:p>
        </p:txBody>
      </p:sp>
    </p:spTree>
    <p:extLst>
      <p:ext uri="{BB962C8B-B14F-4D97-AF65-F5344CB8AC3E}">
        <p14:creationId xmlns:p14="http://schemas.microsoft.com/office/powerpoint/2010/main" val="2339133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151" name="Picture 3122">
            <a:extLst>
              <a:ext uri="{FF2B5EF4-FFF2-40B4-BE49-F238E27FC236}">
                <a16:creationId xmlns:a16="http://schemas.microsoft.com/office/drawing/2014/main" id="{2FA3880A-8D8F-466C-A4A1-F07BCDD371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3152" name="Picture 3124">
            <a:extLst>
              <a:ext uri="{FF2B5EF4-FFF2-40B4-BE49-F238E27FC236}">
                <a16:creationId xmlns:a16="http://schemas.microsoft.com/office/drawing/2014/main" id="{3C0A64CB-20A1-4508-B568-284EB04F7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153" name="Rectangle 3126">
            <a:extLst>
              <a:ext uri="{FF2B5EF4-FFF2-40B4-BE49-F238E27FC236}">
                <a16:creationId xmlns:a16="http://schemas.microsoft.com/office/drawing/2014/main" id="{8DA14841-53A4-4935-BE65-C8373B8A6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54" name="Rectangle 3128">
            <a:extLst>
              <a:ext uri="{FF2B5EF4-FFF2-40B4-BE49-F238E27FC236}">
                <a16:creationId xmlns:a16="http://schemas.microsoft.com/office/drawing/2014/main" id="{9877C2CF-B2DD-41C8-8B5E-152673376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55" name="Rectangle 3130">
            <a:extLst>
              <a:ext uri="{FF2B5EF4-FFF2-40B4-BE49-F238E27FC236}">
                <a16:creationId xmlns:a16="http://schemas.microsoft.com/office/drawing/2014/main" id="{D377EE36-E59D-4778-8F99-4B470DA4A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56" name="Rectangle 3132">
            <a:extLst>
              <a:ext uri="{FF2B5EF4-FFF2-40B4-BE49-F238E27FC236}">
                <a16:creationId xmlns:a16="http://schemas.microsoft.com/office/drawing/2014/main" id="{2586C6C5-47AF-450A-932D-880EF823E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57" name="TextBox 3134">
            <a:extLst>
              <a:ext uri="{FF2B5EF4-FFF2-40B4-BE49-F238E27FC236}">
                <a16:creationId xmlns:a16="http://schemas.microsoft.com/office/drawing/2014/main" id="{A587901A-AA64-4940-9803-F67677851150}"/>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3158" name="Rectangle 3136">
            <a:extLst>
              <a:ext uri="{FF2B5EF4-FFF2-40B4-BE49-F238E27FC236}">
                <a16:creationId xmlns:a16="http://schemas.microsoft.com/office/drawing/2014/main" id="{147E635D-C3B4-465B-AF24-991B6BF63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59" name="Picture 3138">
            <a:extLst>
              <a:ext uri="{FF2B5EF4-FFF2-40B4-BE49-F238E27FC236}">
                <a16:creationId xmlns:a16="http://schemas.microsoft.com/office/drawing/2014/main" id="{4A0623D0-396B-499E-BBFB-C17F1BB0F2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3074" name="Picture 2" descr="Der Bau der Berliner Mauer hat die Kultur enorm beflügelt - Kultur - SZ.de">
            <a:extLst>
              <a:ext uri="{FF2B5EF4-FFF2-40B4-BE49-F238E27FC236}">
                <a16:creationId xmlns:a16="http://schemas.microsoft.com/office/drawing/2014/main" id="{6DA69533-60E6-6052-0D4A-138DC657F3F0}"/>
              </a:ext>
            </a:extLst>
          </p:cNvPr>
          <p:cNvPicPr>
            <a:picLocks noChangeAspect="1" noChangeArrowheads="1"/>
          </p:cNvPicPr>
          <p:nvPr/>
        </p:nvPicPr>
        <p:blipFill rotWithShape="1">
          <a:blip r:embed="rId4">
            <a:alphaModFix amt="35000"/>
            <a:extLst>
              <a:ext uri="{28A0092B-C50C-407E-A947-70E740481C1C}">
                <a14:useLocalDpi xmlns:a14="http://schemas.microsoft.com/office/drawing/2010/main" val="0"/>
              </a:ext>
            </a:extLst>
          </a:blip>
          <a:srcRect l="3"/>
          <a:stretch/>
        </p:blipFill>
        <p:spPr bwMode="auto">
          <a:xfrm>
            <a:off x="19965" y="-2"/>
            <a:ext cx="1219169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160" name="Picture 3140">
            <a:extLst>
              <a:ext uri="{FF2B5EF4-FFF2-40B4-BE49-F238E27FC236}">
                <a16:creationId xmlns:a16="http://schemas.microsoft.com/office/drawing/2014/main" id="{21AF192C-698D-4635-9C9F-F9769A56A9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tretch>
            <a:fillRect/>
          </a:stretch>
        </p:blipFill>
        <p:spPr>
          <a:xfrm>
            <a:off x="1067" y="0"/>
            <a:ext cx="12189867" cy="6858000"/>
          </a:xfrm>
          <a:prstGeom prst="rect">
            <a:avLst/>
          </a:prstGeom>
        </p:spPr>
      </p:pic>
      <p:sp>
        <p:nvSpPr>
          <p:cNvPr id="2" name="Titel 1">
            <a:extLst>
              <a:ext uri="{FF2B5EF4-FFF2-40B4-BE49-F238E27FC236}">
                <a16:creationId xmlns:a16="http://schemas.microsoft.com/office/drawing/2014/main" id="{64DBB94E-4BA2-4145-8093-FEEF889CE650}"/>
              </a:ext>
            </a:extLst>
          </p:cNvPr>
          <p:cNvSpPr>
            <a:spLocks noGrp="1"/>
          </p:cNvSpPr>
          <p:nvPr>
            <p:ph type="title"/>
          </p:nvPr>
        </p:nvSpPr>
        <p:spPr>
          <a:xfrm>
            <a:off x="2292054" y="3428998"/>
            <a:ext cx="5816024" cy="2623459"/>
          </a:xfrm>
        </p:spPr>
        <p:txBody>
          <a:bodyPr vert="horz" lIns="91440" tIns="45720" rIns="91440" bIns="45720" rtlCol="0" anchor="t">
            <a:normAutofit fontScale="90000"/>
          </a:bodyPr>
          <a:lstStyle/>
          <a:p>
            <a:r>
              <a:rPr lang="de-DE" sz="4800" dirty="0"/>
              <a:t>EO  in Deutschland „Teilung/Berliner Mauer“</a:t>
            </a:r>
            <a:br>
              <a:rPr lang="de-DE" sz="4800" dirty="0"/>
            </a:br>
            <a:endParaRPr lang="en-US" sz="6100" dirty="0"/>
          </a:p>
        </p:txBody>
      </p:sp>
      <p:sp>
        <p:nvSpPr>
          <p:cNvPr id="3" name="Textplatzhalter 2">
            <a:extLst>
              <a:ext uri="{FF2B5EF4-FFF2-40B4-BE49-F238E27FC236}">
                <a16:creationId xmlns:a16="http://schemas.microsoft.com/office/drawing/2014/main" id="{2C46F506-A9B3-E647-804E-F846450BF161}"/>
              </a:ext>
            </a:extLst>
          </p:cNvPr>
          <p:cNvSpPr>
            <a:spLocks noGrp="1"/>
          </p:cNvSpPr>
          <p:nvPr>
            <p:ph type="body" idx="1"/>
          </p:nvPr>
        </p:nvSpPr>
        <p:spPr>
          <a:xfrm>
            <a:off x="2451093" y="2268786"/>
            <a:ext cx="5676648" cy="1160213"/>
          </a:xfrm>
        </p:spPr>
        <p:txBody>
          <a:bodyPr vert="horz" lIns="91440" tIns="0" rIns="91440" bIns="45720" rtlCol="0" anchor="b">
            <a:normAutofit/>
          </a:bodyPr>
          <a:lstStyle/>
          <a:p>
            <a:r>
              <a:rPr lang="en-US" sz="2000" i="0" u="none" strike="noStrike" dirty="0"/>
              <a:t>"</a:t>
            </a:r>
            <a:endParaRPr lang="en-US" sz="2000" dirty="0"/>
          </a:p>
        </p:txBody>
      </p:sp>
      <p:sp>
        <p:nvSpPr>
          <p:cNvPr id="3161" name="Rectangle 3142">
            <a:extLst>
              <a:ext uri="{FF2B5EF4-FFF2-40B4-BE49-F238E27FC236}">
                <a16:creationId xmlns:a16="http://schemas.microsoft.com/office/drawing/2014/main" id="{14E56C4B-C9E0-4F01-AF43-E69279A06A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2" name="Rectangle 3144">
            <a:extLst>
              <a:ext uri="{FF2B5EF4-FFF2-40B4-BE49-F238E27FC236}">
                <a16:creationId xmlns:a16="http://schemas.microsoft.com/office/drawing/2014/main" id="{8C654A17-56DA-4921-A42B-DE255FA66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7359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FAD17B9-9E6C-4DD1-9728-97B5E5FCCA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Rectangle 23">
            <a:extLst>
              <a:ext uri="{FF2B5EF4-FFF2-40B4-BE49-F238E27FC236}">
                <a16:creationId xmlns:a16="http://schemas.microsoft.com/office/drawing/2014/main" id="{D7AC3F90-A588-42FF-B41D-062A8D91B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upe vor klarem Hintergrund">
            <a:extLst>
              <a:ext uri="{FF2B5EF4-FFF2-40B4-BE49-F238E27FC236}">
                <a16:creationId xmlns:a16="http://schemas.microsoft.com/office/drawing/2014/main" id="{C2DF5D14-7389-C21A-EFA2-42E39AC94B86}"/>
              </a:ext>
            </a:extLst>
          </p:cNvPr>
          <p:cNvPicPr>
            <a:picLocks noChangeAspect="1"/>
          </p:cNvPicPr>
          <p:nvPr/>
        </p:nvPicPr>
        <p:blipFill rotWithShape="1">
          <a:blip r:embed="rId2">
            <a:duotone>
              <a:schemeClr val="bg2">
                <a:shade val="45000"/>
                <a:satMod val="135000"/>
              </a:schemeClr>
              <a:prstClr val="white"/>
            </a:duotone>
            <a:alphaModFix amt="25000"/>
          </a:blip>
          <a:srcRect r="-1" b="15728"/>
          <a:stretch/>
        </p:blipFill>
        <p:spPr>
          <a:xfrm>
            <a:off x="153" y="10"/>
            <a:ext cx="12191695" cy="6857990"/>
          </a:xfrm>
          <a:prstGeom prst="rect">
            <a:avLst/>
          </a:prstGeom>
        </p:spPr>
      </p:pic>
      <p:pic>
        <p:nvPicPr>
          <p:cNvPr id="26" name="Picture 25">
            <a:extLst>
              <a:ext uri="{FF2B5EF4-FFF2-40B4-BE49-F238E27FC236}">
                <a16:creationId xmlns:a16="http://schemas.microsoft.com/office/drawing/2014/main" id="{015AB904-4FB7-4A0D-B43E-03ACF05E14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tretch>
            <a:fillRect/>
          </a:stretch>
        </p:blipFill>
        <p:spPr>
          <a:xfrm>
            <a:off x="1067" y="0"/>
            <a:ext cx="12189867" cy="6858000"/>
          </a:xfrm>
          <a:prstGeom prst="rect">
            <a:avLst/>
          </a:prstGeom>
        </p:spPr>
      </p:pic>
      <p:sp>
        <p:nvSpPr>
          <p:cNvPr id="2" name="Titel 1">
            <a:extLst>
              <a:ext uri="{FF2B5EF4-FFF2-40B4-BE49-F238E27FC236}">
                <a16:creationId xmlns:a16="http://schemas.microsoft.com/office/drawing/2014/main" id="{CE79FB26-A665-81A5-7069-EB1B1285259E}"/>
              </a:ext>
            </a:extLst>
          </p:cNvPr>
          <p:cNvSpPr>
            <a:spLocks noGrp="1"/>
          </p:cNvSpPr>
          <p:nvPr>
            <p:ph type="title"/>
          </p:nvPr>
        </p:nvSpPr>
        <p:spPr>
          <a:xfrm>
            <a:off x="2611808" y="808056"/>
            <a:ext cx="7958331" cy="1077229"/>
          </a:xfrm>
        </p:spPr>
        <p:txBody>
          <a:bodyPr>
            <a:normAutofit/>
          </a:bodyPr>
          <a:lstStyle/>
          <a:p>
            <a:pPr algn="l"/>
            <a:r>
              <a:rPr lang="de-DE" dirty="0"/>
              <a:t>Die Berliner Mauer (Vorentlastung)</a:t>
            </a:r>
            <a:endParaRPr lang="de-DE"/>
          </a:p>
        </p:txBody>
      </p:sp>
      <p:sp>
        <p:nvSpPr>
          <p:cNvPr id="28" name="Rectangle 27">
            <a:extLst>
              <a:ext uri="{FF2B5EF4-FFF2-40B4-BE49-F238E27FC236}">
                <a16:creationId xmlns:a16="http://schemas.microsoft.com/office/drawing/2014/main" id="{E1AADF25-43E9-4DE0-AD82-4F6052319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BC2D515-EF3C-4E4E-8BC1-192B21E92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87E5CF73-AEF0-341B-FE17-3F6D44634AC5}"/>
              </a:ext>
            </a:extLst>
          </p:cNvPr>
          <p:cNvSpPr>
            <a:spLocks noGrp="1"/>
          </p:cNvSpPr>
          <p:nvPr>
            <p:ph idx="1"/>
          </p:nvPr>
        </p:nvSpPr>
        <p:spPr>
          <a:xfrm>
            <a:off x="2610579" y="2052116"/>
            <a:ext cx="7959560" cy="3997828"/>
          </a:xfrm>
        </p:spPr>
        <p:txBody>
          <a:bodyPr>
            <a:normAutofit/>
          </a:bodyPr>
          <a:lstStyle/>
          <a:p>
            <a:pPr>
              <a:lnSpc>
                <a:spcPct val="110000"/>
              </a:lnSpc>
              <a:buFont typeface="Arial" panose="020B0604020202020204" pitchFamily="34" charset="0"/>
              <a:buChar char="•"/>
            </a:pPr>
            <a:r>
              <a:rPr lang="de-DE" sz="1700" b="0" i="0" u="none" strike="noStrike" dirty="0">
                <a:effectLst/>
                <a:latin typeface="CV Source Sans"/>
              </a:rPr>
              <a:t>Was wissen Sie schon von der Geschichte der Berliner Mauer?</a:t>
            </a:r>
          </a:p>
          <a:p>
            <a:pPr>
              <a:lnSpc>
                <a:spcPct val="110000"/>
              </a:lnSpc>
              <a:buFont typeface="Arial" panose="020B0604020202020204" pitchFamily="34" charset="0"/>
              <a:buChar char="•"/>
            </a:pPr>
            <a:r>
              <a:rPr lang="de-DE" sz="1700" b="0" i="0" u="none" strike="noStrike" dirty="0">
                <a:effectLst/>
                <a:latin typeface="CV Source Sans"/>
              </a:rPr>
              <a:t>Haben Sie in der Schule/Universität schon etwas darüber gelernt? Wenn ja, woran können Sie sich noch erinnern?</a:t>
            </a:r>
          </a:p>
          <a:p>
            <a:pPr>
              <a:lnSpc>
                <a:spcPct val="110000"/>
              </a:lnSpc>
              <a:buFont typeface="Arial" panose="020B0604020202020204" pitchFamily="34" charset="0"/>
              <a:buChar char="•"/>
            </a:pPr>
            <a:r>
              <a:rPr lang="de-DE" sz="1700" b="0" i="0" u="none" strike="noStrike" dirty="0">
                <a:effectLst/>
                <a:latin typeface="CV Source Sans"/>
              </a:rPr>
              <a:t>Kennen Sie jemanden (Freunde, Verwandten, Familienfreunde), die die Zeit der Berliner Mauer persönlich erlebt hat?</a:t>
            </a:r>
          </a:p>
          <a:p>
            <a:pPr>
              <a:lnSpc>
                <a:spcPct val="110000"/>
              </a:lnSpc>
              <a:buFont typeface="Arial" panose="020B0604020202020204" pitchFamily="34" charset="0"/>
              <a:buChar char="•"/>
            </a:pPr>
            <a:r>
              <a:rPr lang="de-DE" sz="1700" b="0" i="0" u="none" strike="noStrike" dirty="0">
                <a:effectLst/>
                <a:latin typeface="CV Source Sans"/>
              </a:rPr>
              <a:t>Wie war/ist die Berichterstattung in China über dieses Thema?</a:t>
            </a:r>
          </a:p>
          <a:p>
            <a:pPr>
              <a:lnSpc>
                <a:spcPct val="110000"/>
              </a:lnSpc>
              <a:buFont typeface="Arial" panose="020B0604020202020204" pitchFamily="34" charset="0"/>
              <a:buChar char="•"/>
            </a:pPr>
            <a:endParaRPr lang="de-DE" sz="1700" dirty="0">
              <a:latin typeface="CV Source Sans"/>
            </a:endParaRPr>
          </a:p>
          <a:p>
            <a:pPr>
              <a:lnSpc>
                <a:spcPct val="110000"/>
              </a:lnSpc>
              <a:buFont typeface="Arial" panose="020B0604020202020204" pitchFamily="34" charset="0"/>
              <a:buChar char="•"/>
            </a:pPr>
            <a:r>
              <a:rPr lang="de-DE" sz="1700" b="0" i="0" u="none" strike="noStrike" dirty="0">
                <a:effectLst/>
                <a:latin typeface="CV Source Sans"/>
              </a:rPr>
              <a:t>https://</a:t>
            </a:r>
            <a:r>
              <a:rPr lang="de-DE" sz="1700" b="0" i="0" u="none" strike="noStrike" dirty="0" err="1">
                <a:effectLst/>
                <a:latin typeface="CV Source Sans"/>
              </a:rPr>
              <a:t>www.cornelsen.de</a:t>
            </a:r>
            <a:r>
              <a:rPr lang="de-DE" sz="1700" b="0" i="0" u="none" strike="noStrike" dirty="0">
                <a:effectLst/>
                <a:latin typeface="CV Source Sans"/>
              </a:rPr>
              <a:t>/</a:t>
            </a:r>
            <a:r>
              <a:rPr lang="de-DE" sz="1700" b="0" i="0" u="none" strike="noStrike" dirty="0" err="1">
                <a:effectLst/>
                <a:latin typeface="CV Source Sans"/>
              </a:rPr>
              <a:t>empfehlungen</a:t>
            </a:r>
            <a:r>
              <a:rPr lang="de-DE" sz="1700" b="0" i="0" u="none" strike="noStrike" dirty="0">
                <a:effectLst/>
                <a:latin typeface="CV Source Sans"/>
              </a:rPr>
              <a:t>/deutsch-als-fremdsprache/unterrichten/</a:t>
            </a:r>
            <a:r>
              <a:rPr lang="de-DE" sz="1700" b="0" i="0" u="none" strike="noStrike" dirty="0" err="1">
                <a:effectLst/>
                <a:latin typeface="CV Source Sans"/>
              </a:rPr>
              <a:t>geschichte</a:t>
            </a:r>
            <a:r>
              <a:rPr lang="de-DE" sz="1700" b="0" i="0" u="none" strike="noStrike" dirty="0">
                <a:effectLst/>
                <a:latin typeface="CV Source Sans"/>
              </a:rPr>
              <a:t>/die-berliner-mauer</a:t>
            </a:r>
          </a:p>
          <a:p>
            <a:pPr>
              <a:lnSpc>
                <a:spcPct val="110000"/>
              </a:lnSpc>
            </a:pPr>
            <a:endParaRPr lang="de-DE" sz="1700" dirty="0"/>
          </a:p>
        </p:txBody>
      </p:sp>
    </p:spTree>
    <p:extLst>
      <p:ext uri="{BB962C8B-B14F-4D97-AF65-F5344CB8AC3E}">
        <p14:creationId xmlns:p14="http://schemas.microsoft.com/office/powerpoint/2010/main" val="2149559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5D40E9-3E55-8D6B-0908-D123B3AFEAF5}"/>
              </a:ext>
            </a:extLst>
          </p:cNvPr>
          <p:cNvSpPr>
            <a:spLocks noGrp="1"/>
          </p:cNvSpPr>
          <p:nvPr>
            <p:ph type="title"/>
          </p:nvPr>
        </p:nvSpPr>
        <p:spPr/>
        <p:txBody>
          <a:bodyPr/>
          <a:lstStyle/>
          <a:p>
            <a:r>
              <a:rPr lang="de-DE" dirty="0"/>
              <a:t>Paararbeit</a:t>
            </a:r>
          </a:p>
        </p:txBody>
      </p:sp>
      <p:sp>
        <p:nvSpPr>
          <p:cNvPr id="3" name="Inhaltsplatzhalter 2">
            <a:extLst>
              <a:ext uri="{FF2B5EF4-FFF2-40B4-BE49-F238E27FC236}">
                <a16:creationId xmlns:a16="http://schemas.microsoft.com/office/drawing/2014/main" id="{2251E551-5550-E2A4-7E6B-10A6DA071990}"/>
              </a:ext>
            </a:extLst>
          </p:cNvPr>
          <p:cNvSpPr>
            <a:spLocks noGrp="1"/>
          </p:cNvSpPr>
          <p:nvPr>
            <p:ph idx="1"/>
          </p:nvPr>
        </p:nvSpPr>
        <p:spPr/>
        <p:txBody>
          <a:bodyPr/>
          <a:lstStyle/>
          <a:p>
            <a:pPr marL="0" indent="0">
              <a:buNone/>
            </a:pPr>
            <a:r>
              <a:rPr lang="de-DE" dirty="0"/>
              <a:t>Sehen Sie das Video, machen Sie sich Notizen zu den wichtigsten Punkten </a:t>
            </a:r>
          </a:p>
          <a:p>
            <a:pPr marL="0" indent="0">
              <a:buNone/>
            </a:pPr>
            <a:r>
              <a:rPr lang="de-DE" dirty="0">
                <a:hlinkClick r:id="rId2"/>
              </a:rPr>
              <a:t>https://www.youtube.com/watch?v=x83OEzipiQo</a:t>
            </a:r>
            <a:endParaRPr lang="de-DE" dirty="0"/>
          </a:p>
          <a:p>
            <a:pPr marL="0" indent="0">
              <a:buNone/>
            </a:pPr>
            <a:endParaRPr lang="de-DE"/>
          </a:p>
          <a:p>
            <a:pPr marL="0" indent="0">
              <a:buNone/>
            </a:pPr>
            <a:endParaRPr lang="de-DE" dirty="0"/>
          </a:p>
        </p:txBody>
      </p:sp>
    </p:spTree>
    <p:extLst>
      <p:ext uri="{BB962C8B-B14F-4D97-AF65-F5344CB8AC3E}">
        <p14:creationId xmlns:p14="http://schemas.microsoft.com/office/powerpoint/2010/main" val="3341834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3CE506-8435-B045-AEE4-16508AD5ABE1}"/>
              </a:ext>
            </a:extLst>
          </p:cNvPr>
          <p:cNvSpPr>
            <a:spLocks noGrp="1"/>
          </p:cNvSpPr>
          <p:nvPr>
            <p:ph type="title"/>
          </p:nvPr>
        </p:nvSpPr>
        <p:spPr>
          <a:xfrm>
            <a:off x="2611808" y="808056"/>
            <a:ext cx="7958331" cy="719661"/>
          </a:xfrm>
        </p:spPr>
        <p:txBody>
          <a:bodyPr/>
          <a:lstStyle/>
          <a:p>
            <a:pPr algn="ctr"/>
            <a:r>
              <a:rPr lang="de-DE" dirty="0"/>
              <a:t>Ablauf </a:t>
            </a:r>
          </a:p>
        </p:txBody>
      </p:sp>
      <p:sp>
        <p:nvSpPr>
          <p:cNvPr id="3" name="Inhaltsplatzhalter 2">
            <a:extLst>
              <a:ext uri="{FF2B5EF4-FFF2-40B4-BE49-F238E27FC236}">
                <a16:creationId xmlns:a16="http://schemas.microsoft.com/office/drawing/2014/main" id="{D524F824-D838-E341-9B7D-F52261AF1967}"/>
              </a:ext>
            </a:extLst>
          </p:cNvPr>
          <p:cNvSpPr>
            <a:spLocks noGrp="1"/>
          </p:cNvSpPr>
          <p:nvPr>
            <p:ph idx="1"/>
          </p:nvPr>
        </p:nvSpPr>
        <p:spPr>
          <a:xfrm>
            <a:off x="2773599" y="-289931"/>
            <a:ext cx="7796540" cy="8251902"/>
          </a:xfrm>
        </p:spPr>
        <p:txBody>
          <a:bodyPr/>
          <a:lstStyle/>
          <a:p>
            <a:pPr>
              <a:buFont typeface="Wingdings" pitchFamily="2" charset="2"/>
              <a:buChar char="v"/>
            </a:pPr>
            <a:r>
              <a:rPr lang="de-DE" dirty="0"/>
              <a:t>Wiederholung: Grundlegender thematischer Einstieg: Zum Begriff </a:t>
            </a:r>
            <a:r>
              <a:rPr lang="de-DE" i="1" dirty="0"/>
              <a:t>Erinnerungsorte EO nach  Nora </a:t>
            </a:r>
          </a:p>
          <a:p>
            <a:pPr>
              <a:buFont typeface="Wingdings" pitchFamily="2" charset="2"/>
              <a:buChar char="v"/>
            </a:pPr>
            <a:r>
              <a:rPr lang="de-DE" dirty="0"/>
              <a:t>Besprechung der Hausaufgabe</a:t>
            </a:r>
          </a:p>
          <a:p>
            <a:pPr>
              <a:buFont typeface="Wingdings" pitchFamily="2" charset="2"/>
              <a:buChar char="v"/>
            </a:pPr>
            <a:r>
              <a:rPr lang="de-DE" u="none" strike="noStrike" dirty="0">
                <a:effectLst/>
                <a:latin typeface="arial" panose="020B0604020202020204" pitchFamily="34" charset="0"/>
              </a:rPr>
              <a:t>Gruppenarbeit: </a:t>
            </a:r>
            <a:r>
              <a:rPr lang="de-DE" dirty="0"/>
              <a:t>Zuordnung von EO </a:t>
            </a:r>
            <a:r>
              <a:rPr lang="de-DE" i="1" u="none" strike="noStrike" dirty="0">
                <a:effectLst/>
                <a:latin typeface="arial" panose="020B0604020202020204" pitchFamily="34" charset="0"/>
              </a:rPr>
              <a:t>François</a:t>
            </a:r>
            <a:r>
              <a:rPr lang="de-DE" b="1" i="0" u="none" strike="noStrike" dirty="0">
                <a:solidFill>
                  <a:srgbClr val="5F6368"/>
                </a:solidFill>
                <a:effectLst/>
                <a:latin typeface="arial" panose="020B0604020202020204" pitchFamily="34" charset="0"/>
              </a:rPr>
              <a:t> </a:t>
            </a:r>
            <a:r>
              <a:rPr lang="de-DE" i="1" dirty="0"/>
              <a:t>und Schulze</a:t>
            </a:r>
          </a:p>
          <a:p>
            <a:pPr>
              <a:buFont typeface="Wingdings" pitchFamily="2" charset="2"/>
              <a:buChar char="v"/>
            </a:pPr>
            <a:r>
              <a:rPr lang="de-DE" dirty="0"/>
              <a:t>EO  in Deutschland „Teilung/Berliner Mauer“</a:t>
            </a:r>
          </a:p>
          <a:p>
            <a:pPr>
              <a:buFont typeface="Wingdings" pitchFamily="2" charset="2"/>
              <a:buChar char="v"/>
            </a:pPr>
            <a:r>
              <a:rPr lang="de-DE" dirty="0"/>
              <a:t>Ausblick nächste Einheit </a:t>
            </a:r>
          </a:p>
          <a:p>
            <a:pPr>
              <a:buFont typeface="Wingdings" pitchFamily="2" charset="2"/>
              <a:buChar char="v"/>
            </a:pPr>
            <a:endParaRPr lang="de-DE" i="1" dirty="0"/>
          </a:p>
          <a:p>
            <a:pPr marL="0" indent="0">
              <a:buNone/>
            </a:pPr>
            <a:endParaRPr lang="de-DE" dirty="0"/>
          </a:p>
        </p:txBody>
      </p:sp>
    </p:spTree>
    <p:extLst>
      <p:ext uri="{BB962C8B-B14F-4D97-AF65-F5344CB8AC3E}">
        <p14:creationId xmlns:p14="http://schemas.microsoft.com/office/powerpoint/2010/main" val="4211492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FAADFB1-A9D8-4319-BAC8-6B3FD36BF2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17C5FC5-1BC6-470E-A163-7EE80D227E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3" name="Picture 12">
            <a:extLst>
              <a:ext uri="{FF2B5EF4-FFF2-40B4-BE49-F238E27FC236}">
                <a16:creationId xmlns:a16="http://schemas.microsoft.com/office/drawing/2014/main" id="{48316889-BCD7-49B5-89BD-4FC1D29FEF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5" name="Rectangle 14">
            <a:extLst>
              <a:ext uri="{FF2B5EF4-FFF2-40B4-BE49-F238E27FC236}">
                <a16:creationId xmlns:a16="http://schemas.microsoft.com/office/drawing/2014/main" id="{3E12F873-5B9B-482F-9FB3-6355C4F3B7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F245259-4364-4D53-AC48-3E893885AD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8ED55A6-6E0E-DCC1-6271-48AC8D88E8C4}"/>
              </a:ext>
            </a:extLst>
          </p:cNvPr>
          <p:cNvSpPr>
            <a:spLocks noGrp="1"/>
          </p:cNvSpPr>
          <p:nvPr>
            <p:ph type="title"/>
          </p:nvPr>
        </p:nvSpPr>
        <p:spPr>
          <a:xfrm>
            <a:off x="6369475" y="808056"/>
            <a:ext cx="4203364" cy="1077229"/>
          </a:xfrm>
        </p:spPr>
        <p:txBody>
          <a:bodyPr>
            <a:normAutofit/>
          </a:bodyPr>
          <a:lstStyle/>
          <a:p>
            <a:pPr algn="l"/>
            <a:r>
              <a:rPr lang="de-DE" dirty="0"/>
              <a:t>Erste Infos </a:t>
            </a:r>
          </a:p>
        </p:txBody>
      </p:sp>
      <p:pic>
        <p:nvPicPr>
          <p:cNvPr id="5" name="Picture 4" descr="Abstrakte verschwommene öffentliche Bibliothek mit Bücherregalen">
            <a:extLst>
              <a:ext uri="{FF2B5EF4-FFF2-40B4-BE49-F238E27FC236}">
                <a16:creationId xmlns:a16="http://schemas.microsoft.com/office/drawing/2014/main" id="{FB986F29-E525-39F2-6B16-AA904722C112}"/>
              </a:ext>
            </a:extLst>
          </p:cNvPr>
          <p:cNvPicPr>
            <a:picLocks noChangeAspect="1"/>
          </p:cNvPicPr>
          <p:nvPr/>
        </p:nvPicPr>
        <p:blipFill rotWithShape="1">
          <a:blip r:embed="rId5"/>
          <a:srcRect l="17300" r="39639" b="-2"/>
          <a:stretch/>
        </p:blipFill>
        <p:spPr>
          <a:xfrm>
            <a:off x="1005401" y="227"/>
            <a:ext cx="4424045" cy="6858000"/>
          </a:xfrm>
          <a:prstGeom prst="rect">
            <a:avLst/>
          </a:prstGeom>
          <a:ln w="12700">
            <a:solidFill>
              <a:schemeClr val="tx1"/>
            </a:solidFill>
          </a:ln>
        </p:spPr>
      </p:pic>
      <p:sp>
        <p:nvSpPr>
          <p:cNvPr id="19" name="Rectangle 18">
            <a:extLst>
              <a:ext uri="{FF2B5EF4-FFF2-40B4-BE49-F238E27FC236}">
                <a16:creationId xmlns:a16="http://schemas.microsoft.com/office/drawing/2014/main" id="{3B9C7619-9AF0-4D6F-B2E3-21032A5C3A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F74F1094-9FA9-574C-B44C-F7BDB5990BFC}"/>
              </a:ext>
            </a:extLst>
          </p:cNvPr>
          <p:cNvSpPr>
            <a:spLocks noGrp="1"/>
          </p:cNvSpPr>
          <p:nvPr>
            <p:ph idx="1"/>
          </p:nvPr>
        </p:nvSpPr>
        <p:spPr>
          <a:xfrm>
            <a:off x="6369474" y="2052116"/>
            <a:ext cx="4203365" cy="3997828"/>
          </a:xfrm>
        </p:spPr>
        <p:txBody>
          <a:bodyPr>
            <a:normAutofit/>
          </a:bodyPr>
          <a:lstStyle/>
          <a:p>
            <a:pPr>
              <a:lnSpc>
                <a:spcPct val="110000"/>
              </a:lnSpc>
            </a:pPr>
            <a:r>
              <a:rPr lang="de-DE" sz="1100" b="0" i="0" u="none" strike="noStrike" dirty="0">
                <a:effectLst/>
                <a:latin typeface="CV Source Sans"/>
              </a:rPr>
              <a:t>Damit Ihre </a:t>
            </a:r>
            <a:r>
              <a:rPr lang="de-DE" sz="1100" b="0" i="0" u="none" strike="noStrike" dirty="0" err="1">
                <a:effectLst/>
                <a:latin typeface="CV Source Sans"/>
              </a:rPr>
              <a:t>KursteilnehmerInnen</a:t>
            </a:r>
            <a:r>
              <a:rPr lang="de-DE" sz="1100" b="0" i="0" u="none" strike="noStrike" dirty="0">
                <a:effectLst/>
                <a:latin typeface="CV Source Sans"/>
              </a:rPr>
              <a:t> eine Vorstellung vom Umfang der Grenzanlagen erhalten, können Sie in einer Übersicht Fotos von Grenzpunkten aus dem Jahr 1989 mit Aufnahmen vergleichen, die 15 Jahre später entstanden:</a:t>
            </a:r>
          </a:p>
          <a:p>
            <a:pPr>
              <a:lnSpc>
                <a:spcPct val="110000"/>
              </a:lnSpc>
              <a:buFont typeface="Arial" panose="020B0604020202020204" pitchFamily="34" charset="0"/>
              <a:buChar char="•"/>
            </a:pPr>
            <a:r>
              <a:rPr lang="de-DE" sz="1100" b="0" i="0" u="none" strike="noStrike" dirty="0">
                <a:effectLst/>
                <a:latin typeface="CV Source Sans"/>
                <a:hlinkClick r:id="rId6"/>
              </a:rPr>
              <a:t>https://www.chronik-der-mauer.de/material/?mType=2</a:t>
            </a:r>
            <a:endParaRPr lang="de-DE" sz="1100" b="0" i="0" u="none" strike="noStrike" dirty="0">
              <a:effectLst/>
              <a:latin typeface="CV Source Sans"/>
            </a:endParaRPr>
          </a:p>
          <a:p>
            <a:pPr>
              <a:lnSpc>
                <a:spcPct val="110000"/>
              </a:lnSpc>
              <a:buFont typeface="Arial" panose="020B0604020202020204" pitchFamily="34" charset="0"/>
              <a:buChar char="•"/>
            </a:pPr>
            <a:r>
              <a:rPr lang="de-DE" sz="1100" b="0" i="0" u="none" strike="noStrike" dirty="0">
                <a:effectLst/>
                <a:latin typeface="CV Source Sans"/>
                <a:hlinkClick r:id="rId7"/>
              </a:rPr>
              <a:t>https://www.chronik-der-mauer.de/chronik/</a:t>
            </a:r>
            <a:endParaRPr lang="de-DE" sz="1100" b="0" i="0" u="none" strike="noStrike" dirty="0">
              <a:effectLst/>
              <a:latin typeface="CV Source Sans"/>
            </a:endParaRPr>
          </a:p>
          <a:p>
            <a:pPr>
              <a:lnSpc>
                <a:spcPct val="110000"/>
              </a:lnSpc>
              <a:buFont typeface="Arial" panose="020B0604020202020204" pitchFamily="34" charset="0"/>
              <a:buChar char="•"/>
            </a:pPr>
            <a:endParaRPr lang="de-DE" sz="1100" b="0" i="0" u="none" strike="noStrike" dirty="0">
              <a:effectLst/>
              <a:latin typeface="CV Source Sans"/>
            </a:endParaRPr>
          </a:p>
          <a:p>
            <a:pPr>
              <a:lnSpc>
                <a:spcPct val="110000"/>
              </a:lnSpc>
            </a:pPr>
            <a:r>
              <a:rPr lang="de-DE" sz="1100" b="0" i="0" u="none" strike="noStrike" dirty="0">
                <a:effectLst/>
                <a:latin typeface="CV Source Sans"/>
              </a:rPr>
              <a:t>Gerade der Bezirk Berlin-Mitte eignet sich für eine vertiefende Beschäftigung mit der Geschichte und Gegenwart der deutschen Hauptstadt. Entlang der bedeutendsten Gebäude Berlins wurden auf dem Politik-Portal für Kinder und Jugendliche</a:t>
            </a:r>
          </a:p>
          <a:p>
            <a:pPr>
              <a:lnSpc>
                <a:spcPct val="110000"/>
              </a:lnSpc>
            </a:pPr>
            <a:r>
              <a:rPr lang="de-DE" sz="1100" dirty="0"/>
              <a:t>Mauertouren:</a:t>
            </a:r>
          </a:p>
          <a:p>
            <a:pPr>
              <a:lnSpc>
                <a:spcPct val="110000"/>
              </a:lnSpc>
            </a:pPr>
            <a:r>
              <a:rPr lang="de-DE" sz="1100" dirty="0">
                <a:hlinkClick r:id="rId8"/>
              </a:rPr>
              <a:t>https://www.stiftung-berliner-mauer.de/de/gedenkstaette-berliner-mauer/besuch/mobiler-tourguide</a:t>
            </a:r>
            <a:endParaRPr lang="de-DE" sz="1100" dirty="0"/>
          </a:p>
          <a:p>
            <a:pPr>
              <a:lnSpc>
                <a:spcPct val="110000"/>
              </a:lnSpc>
            </a:pPr>
            <a:endParaRPr lang="de-DE" sz="1100" dirty="0"/>
          </a:p>
        </p:txBody>
      </p:sp>
      <p:sp>
        <p:nvSpPr>
          <p:cNvPr id="21" name="Rectangle 20">
            <a:extLst>
              <a:ext uri="{FF2B5EF4-FFF2-40B4-BE49-F238E27FC236}">
                <a16:creationId xmlns:a16="http://schemas.microsoft.com/office/drawing/2014/main" id="{BAFBE0AC-23B1-4352-95D2-C71EB6D15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6167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BBAF34-367D-4E18-A62E-4602BD908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432" y="-2718"/>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9A4CF08-858A-49E4-B707-4E7585D11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6938E62-910D-4D69-AA09-567AAAC37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4E54C6-D084-4BC8-B3F9-8B9EC22A6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5" y="0"/>
            <a:ext cx="65268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A97801E4-1CE2-B81B-FAE8-A3FA621EF4C3}"/>
              </a:ext>
            </a:extLst>
          </p:cNvPr>
          <p:cNvSpPr>
            <a:spLocks noGrp="1"/>
          </p:cNvSpPr>
          <p:nvPr>
            <p:ph idx="1"/>
          </p:nvPr>
        </p:nvSpPr>
        <p:spPr>
          <a:xfrm>
            <a:off x="1974739" y="2052116"/>
            <a:ext cx="4901548" cy="3997828"/>
          </a:xfrm>
        </p:spPr>
        <p:txBody>
          <a:bodyPr>
            <a:normAutofit/>
          </a:bodyPr>
          <a:lstStyle/>
          <a:p>
            <a:pPr>
              <a:lnSpc>
                <a:spcPct val="110000"/>
              </a:lnSpc>
            </a:pPr>
            <a:r>
              <a:rPr lang="de-DE" sz="1100" b="0" i="0" u="none" strike="noStrike" dirty="0">
                <a:effectLst/>
                <a:latin typeface="CV Source Sans"/>
              </a:rPr>
              <a:t>Wenn Sie in der nächsten Zeit einen Besuch Berlins planen, könnte auch die kostenlose iPhone-App der Bundeszentrale für politische Bildung (</a:t>
            </a:r>
            <a:r>
              <a:rPr lang="de-DE" sz="1100" b="0" i="0" u="none" strike="noStrike" dirty="0" err="1">
                <a:effectLst/>
                <a:latin typeface="CV Source Sans"/>
              </a:rPr>
              <a:t>BpB</a:t>
            </a:r>
            <a:r>
              <a:rPr lang="de-DE" sz="1100" b="0" i="0" u="none" strike="noStrike" dirty="0">
                <a:effectLst/>
                <a:latin typeface="CV Source Sans"/>
              </a:rPr>
              <a:t>) zum Verlauf der Berliner Mauer interessant sein.</a:t>
            </a:r>
          </a:p>
          <a:p>
            <a:pPr>
              <a:lnSpc>
                <a:spcPct val="110000"/>
              </a:lnSpc>
            </a:pPr>
            <a:r>
              <a:rPr lang="de-DE" sz="1100" b="0" i="0" u="none" strike="noStrike" dirty="0">
                <a:effectLst/>
                <a:latin typeface="CV Source Sans"/>
              </a:rPr>
              <a:t>Die Bundeszentrale fasst im Dossier „Deutsche Teilung – Deutsche Einheit“ die wichtigsten historischen Aspekte zusammen und widmet der Geschichte der Mauer ein eigenes Kapitel:</a:t>
            </a:r>
          </a:p>
          <a:p>
            <a:pPr>
              <a:lnSpc>
                <a:spcPct val="110000"/>
              </a:lnSpc>
              <a:buFont typeface="Arial" panose="020B0604020202020204" pitchFamily="34" charset="0"/>
              <a:buChar char="•"/>
            </a:pPr>
            <a:r>
              <a:rPr lang="de-DE" sz="1100" b="0" i="0" u="none" strike="noStrike" dirty="0">
                <a:effectLst/>
                <a:latin typeface="CV Source Sans"/>
                <a:hlinkClick r:id="rId3"/>
              </a:rPr>
              <a:t>https://www.bpb.de/themen/deutsche-einheit/deutsche-teilung-deutsche-einheit/</a:t>
            </a:r>
            <a:endParaRPr lang="de-DE" sz="1100" b="0" i="0" u="none" strike="noStrike" dirty="0">
              <a:effectLst/>
              <a:latin typeface="CV Source Sans"/>
            </a:endParaRPr>
          </a:p>
          <a:p>
            <a:pPr>
              <a:lnSpc>
                <a:spcPct val="110000"/>
              </a:lnSpc>
            </a:pPr>
            <a:r>
              <a:rPr lang="de-DE" sz="1100" b="0" i="0" u="none" strike="noStrike" dirty="0">
                <a:effectLst/>
                <a:latin typeface="CV Source Sans"/>
              </a:rPr>
              <a:t>Die „Chronik der Mauer“ beleuchtet mit einem Zeitstrahl alle Ereignisse von 1961 bis 1990. Außerdem werden in einem Materialfundus Dokumente, Fotos, Original-Töne, Rezensionen von Filmen über die Mauer, Videos, Statistiken und Links bereitgestellt:</a:t>
            </a:r>
          </a:p>
          <a:p>
            <a:pPr>
              <a:lnSpc>
                <a:spcPct val="110000"/>
              </a:lnSpc>
              <a:buFont typeface="Arial" panose="020B0604020202020204" pitchFamily="34" charset="0"/>
              <a:buChar char="•"/>
            </a:pPr>
            <a:r>
              <a:rPr lang="de-DE" sz="1100" b="0" i="0" u="none" strike="noStrike" dirty="0">
                <a:effectLst/>
                <a:latin typeface="CV Source Sans"/>
                <a:hlinkClick r:id="rId4" tooltip="http://www.chronik-der-mauer.de/index.php/de/Start/Index/id/593832"/>
              </a:rPr>
              <a:t>http://www.chronik-der-mauer.de/index.php/de/Start/Index/id/593832</a:t>
            </a:r>
            <a:endParaRPr lang="de-DE" sz="1100" b="0" i="0" u="none" strike="noStrike" dirty="0">
              <a:effectLst/>
              <a:latin typeface="CV Source Sans"/>
            </a:endParaRPr>
          </a:p>
          <a:p>
            <a:pPr>
              <a:lnSpc>
                <a:spcPct val="110000"/>
              </a:lnSpc>
            </a:pPr>
            <a:endParaRPr lang="de-DE" sz="1100" dirty="0"/>
          </a:p>
        </p:txBody>
      </p:sp>
      <p:sp>
        <p:nvSpPr>
          <p:cNvPr id="17" name="Rectangle 16">
            <a:extLst>
              <a:ext uri="{FF2B5EF4-FFF2-40B4-BE49-F238E27FC236}">
                <a16:creationId xmlns:a16="http://schemas.microsoft.com/office/drawing/2014/main" id="{777713DB-A0B1-4507-9991-B6DCAE436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93970"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reppenaufgang und Säulen eines majestätischen Stadtgebäudes">
            <a:extLst>
              <a:ext uri="{FF2B5EF4-FFF2-40B4-BE49-F238E27FC236}">
                <a16:creationId xmlns:a16="http://schemas.microsoft.com/office/drawing/2014/main" id="{197BA853-290E-7A97-82F6-EC89BAFD7E62}"/>
              </a:ext>
            </a:extLst>
          </p:cNvPr>
          <p:cNvPicPr>
            <a:picLocks noChangeAspect="1"/>
          </p:cNvPicPr>
          <p:nvPr/>
        </p:nvPicPr>
        <p:blipFill rotWithShape="1">
          <a:blip r:embed="rId5"/>
          <a:srcRect l="26162" r="28510" b="-2"/>
          <a:stretch/>
        </p:blipFill>
        <p:spPr>
          <a:xfrm>
            <a:off x="7534656" y="227"/>
            <a:ext cx="4657039" cy="6858000"/>
          </a:xfrm>
          <a:prstGeom prst="rect">
            <a:avLst/>
          </a:prstGeom>
        </p:spPr>
      </p:pic>
      <p:pic>
        <p:nvPicPr>
          <p:cNvPr id="19" name="Picture 18">
            <a:extLst>
              <a:ext uri="{FF2B5EF4-FFF2-40B4-BE49-F238E27FC236}">
                <a16:creationId xmlns:a16="http://schemas.microsoft.com/office/drawing/2014/main" id="{A9A96FF2-ACD7-48C4-BCE1-FC7F421086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alphaModFix/>
            <a:extLst>
              <a:ext uri="{28A0092B-C50C-407E-A947-70E740481C1C}">
                <a14:useLocalDpi xmlns:a14="http://schemas.microsoft.com/office/drawing/2010/main" val="0"/>
              </a:ext>
            </a:extLst>
          </a:blip>
          <a:stretch>
            <a:fillRect/>
          </a:stretch>
        </p:blipFill>
        <p:spPr>
          <a:xfrm>
            <a:off x="7542372" y="0"/>
            <a:ext cx="4649628" cy="6858000"/>
          </a:xfrm>
          <a:prstGeom prst="rect">
            <a:avLst/>
          </a:prstGeom>
        </p:spPr>
      </p:pic>
    </p:spTree>
    <p:extLst>
      <p:ext uri="{BB962C8B-B14F-4D97-AF65-F5344CB8AC3E}">
        <p14:creationId xmlns:p14="http://schemas.microsoft.com/office/powerpoint/2010/main" val="26593797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0D7A78-7EDE-2B1A-67ED-4D007B231E0B}"/>
              </a:ext>
            </a:extLst>
          </p:cNvPr>
          <p:cNvSpPr>
            <a:spLocks noGrp="1"/>
          </p:cNvSpPr>
          <p:nvPr>
            <p:ph type="title"/>
          </p:nvPr>
        </p:nvSpPr>
        <p:spPr/>
        <p:txBody>
          <a:bodyPr/>
          <a:lstStyle/>
          <a:p>
            <a:r>
              <a:rPr lang="de-DE" dirty="0"/>
              <a:t>Weiterer Ablauf</a:t>
            </a:r>
          </a:p>
        </p:txBody>
      </p:sp>
      <p:sp>
        <p:nvSpPr>
          <p:cNvPr id="3" name="Inhaltsplatzhalter 2">
            <a:extLst>
              <a:ext uri="{FF2B5EF4-FFF2-40B4-BE49-F238E27FC236}">
                <a16:creationId xmlns:a16="http://schemas.microsoft.com/office/drawing/2014/main" id="{32FE8D71-66B7-98AF-797C-68D49BA75336}"/>
              </a:ext>
            </a:extLst>
          </p:cNvPr>
          <p:cNvSpPr>
            <a:spLocks noGrp="1"/>
          </p:cNvSpPr>
          <p:nvPr>
            <p:ph idx="1"/>
          </p:nvPr>
        </p:nvSpPr>
        <p:spPr/>
        <p:txBody>
          <a:bodyPr/>
          <a:lstStyle/>
          <a:p>
            <a:r>
              <a:rPr lang="de-DE" dirty="0"/>
              <a:t>Erinnerungsorte in Deutschland</a:t>
            </a:r>
          </a:p>
          <a:p>
            <a:r>
              <a:rPr lang="de-DE" dirty="0"/>
              <a:t>Erinnerungsorte in Bayern/München</a:t>
            </a:r>
          </a:p>
          <a:p>
            <a:r>
              <a:rPr lang="de-DE" dirty="0"/>
              <a:t>Erinnerungsorte mit Bezug zu Deutschland und China </a:t>
            </a:r>
          </a:p>
        </p:txBody>
      </p:sp>
    </p:spTree>
    <p:extLst>
      <p:ext uri="{BB962C8B-B14F-4D97-AF65-F5344CB8AC3E}">
        <p14:creationId xmlns:p14="http://schemas.microsoft.com/office/powerpoint/2010/main" val="2207943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F3CF990-ACB8-443A-BB74-D36EC8A00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00B98862-BEE1-44FB-A335-A1B9106B4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a:noFill/>
        </p:spPr>
      </p:pic>
      <p:pic>
        <p:nvPicPr>
          <p:cNvPr id="12" name="Picture 11">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45489" y="-5487"/>
            <a:ext cx="12189867" cy="6858000"/>
          </a:xfrm>
          <a:prstGeom prst="rect">
            <a:avLst/>
          </a:prstGeom>
        </p:spPr>
      </p:pic>
      <p:sp>
        <p:nvSpPr>
          <p:cNvPr id="14" name="Rectangle 13">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90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Freeform: Shape 15">
            <a:extLst>
              <a:ext uri="{FF2B5EF4-FFF2-40B4-BE49-F238E27FC236}">
                <a16:creationId xmlns:a16="http://schemas.microsoft.com/office/drawing/2014/main" id="{FBD68200-BC03-4015-860B-CD5C30CD7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910" y="0"/>
            <a:ext cx="7869544" cy="685800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996">
                <a:srgbClr val="1F2D29">
                  <a:alpha val="4000"/>
                </a:srgbClr>
              </a:gs>
              <a:gs pos="20000">
                <a:schemeClr val="bg2">
                  <a:alpha val="0"/>
                </a:schemeClr>
              </a:gs>
              <a:gs pos="10000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a:extLst>
              <a:ext uri="{FF2B5EF4-FFF2-40B4-BE49-F238E27FC236}">
                <a16:creationId xmlns:a16="http://schemas.microsoft.com/office/drawing/2014/main" id="{332A6F87-AC28-4AA8-B8A6-AEBC67BD0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7960" y="764389"/>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8B18828-F512-3947-AC6A-7479ADFF5C36}"/>
              </a:ext>
            </a:extLst>
          </p:cNvPr>
          <p:cNvSpPr>
            <a:spLocks noGrp="1"/>
          </p:cNvSpPr>
          <p:nvPr>
            <p:ph type="title"/>
          </p:nvPr>
        </p:nvSpPr>
        <p:spPr>
          <a:xfrm>
            <a:off x="2611808" y="808056"/>
            <a:ext cx="7958331" cy="1530542"/>
          </a:xfrm>
        </p:spPr>
        <p:txBody>
          <a:bodyPr>
            <a:normAutofit/>
          </a:bodyPr>
          <a:lstStyle/>
          <a:p>
            <a:pPr algn="l"/>
            <a:r>
              <a:rPr lang="de-DE" sz="4800"/>
              <a:t>Quellen</a:t>
            </a:r>
          </a:p>
        </p:txBody>
      </p:sp>
      <p:sp>
        <p:nvSpPr>
          <p:cNvPr id="3" name="Inhaltsplatzhalter 2">
            <a:extLst>
              <a:ext uri="{FF2B5EF4-FFF2-40B4-BE49-F238E27FC236}">
                <a16:creationId xmlns:a16="http://schemas.microsoft.com/office/drawing/2014/main" id="{67A76798-8B02-7B4B-A0F2-769C215074B5}"/>
              </a:ext>
            </a:extLst>
          </p:cNvPr>
          <p:cNvSpPr>
            <a:spLocks noGrp="1"/>
          </p:cNvSpPr>
          <p:nvPr>
            <p:ph idx="1"/>
          </p:nvPr>
        </p:nvSpPr>
        <p:spPr>
          <a:xfrm>
            <a:off x="2362874" y="2662280"/>
            <a:ext cx="8207265" cy="3387664"/>
          </a:xfrm>
        </p:spPr>
        <p:txBody>
          <a:bodyPr anchor="t">
            <a:normAutofit/>
          </a:bodyPr>
          <a:lstStyle/>
          <a:p>
            <a:pPr>
              <a:lnSpc>
                <a:spcPct val="110000"/>
              </a:lnSpc>
              <a:buFont typeface="Wingdings" pitchFamily="2" charset="2"/>
              <a:buChar char="v"/>
            </a:pPr>
            <a:r>
              <a:rPr lang="de-DE" sz="1000" dirty="0"/>
              <a:t>Etienne François/Hagen Schulze (Hrsg.), Deutsche Erinnerungsorte, 3 Bde., München 2001.</a:t>
            </a:r>
          </a:p>
          <a:p>
            <a:pPr>
              <a:lnSpc>
                <a:spcPct val="110000"/>
              </a:lnSpc>
              <a:buFont typeface="Wingdings" pitchFamily="2" charset="2"/>
              <a:buChar char="v"/>
            </a:pPr>
            <a:r>
              <a:rPr lang="de-DE" sz="1000" dirty="0"/>
              <a:t>Pierre Nora (Hrsg.), Les </a:t>
            </a:r>
            <a:r>
              <a:rPr lang="de-DE" sz="1000" dirty="0" err="1"/>
              <a:t>lieux</a:t>
            </a:r>
            <a:r>
              <a:rPr lang="de-DE" sz="1000" dirty="0"/>
              <a:t> de </a:t>
            </a:r>
            <a:r>
              <a:rPr lang="de-DE" sz="1000" dirty="0" err="1"/>
              <a:t>mémoire</a:t>
            </a:r>
            <a:r>
              <a:rPr lang="de-DE" sz="1000" dirty="0"/>
              <a:t>, 7 Bde., Paris 1984-1994: I. La </a:t>
            </a:r>
            <a:r>
              <a:rPr lang="de-DE" sz="1000" dirty="0" err="1"/>
              <a:t>République</a:t>
            </a:r>
            <a:r>
              <a:rPr lang="de-DE" sz="1000" dirty="0"/>
              <a:t> (1984);II. La Nation, 3 Bde. (1986); III. Les France, 3 Bde. (1993).</a:t>
            </a:r>
          </a:p>
          <a:p>
            <a:pPr>
              <a:lnSpc>
                <a:spcPct val="110000"/>
              </a:lnSpc>
              <a:buFont typeface="Wingdings" pitchFamily="2" charset="2"/>
              <a:buChar char="v"/>
            </a:pPr>
            <a:r>
              <a:rPr lang="de-DE" sz="1000" dirty="0"/>
              <a:t>Carrier, Peter, Pierre Noras Les </a:t>
            </a:r>
            <a:r>
              <a:rPr lang="de-DE" sz="1000" dirty="0" err="1"/>
              <a:t>Lieux</a:t>
            </a:r>
            <a:r>
              <a:rPr lang="de-DE" sz="1000" dirty="0"/>
              <a:t> de </a:t>
            </a:r>
            <a:r>
              <a:rPr lang="de-DE" sz="1000" dirty="0" err="1"/>
              <a:t>mémoire</a:t>
            </a:r>
            <a:r>
              <a:rPr lang="de-DE" sz="1000" dirty="0"/>
              <a:t> als Diagnose und Symptom des </a:t>
            </a:r>
            <a:r>
              <a:rPr lang="de-DE" sz="1000" dirty="0" err="1"/>
              <a:t>zeitgenössischenErinnerungskultes</a:t>
            </a:r>
            <a:r>
              <a:rPr lang="de-DE" sz="1000" dirty="0"/>
              <a:t>, Gerald Echterhoff/Martin Saar (Hrsg.), Kontexte und Kulturen des Erinnerns. </a:t>
            </a:r>
            <a:r>
              <a:rPr lang="de-DE" sz="1000" dirty="0" err="1"/>
              <a:t>MauriceHalbwachs</a:t>
            </a:r>
            <a:r>
              <a:rPr lang="de-DE" sz="1000" dirty="0"/>
              <a:t> und das Paradigma des kollektiven Gedächtnisses, Konstanz 2002.</a:t>
            </a:r>
          </a:p>
          <a:p>
            <a:pPr>
              <a:lnSpc>
                <a:spcPct val="110000"/>
              </a:lnSpc>
              <a:buFont typeface="Wingdings" pitchFamily="2" charset="2"/>
              <a:buChar char="v"/>
            </a:pPr>
            <a:r>
              <a:rPr lang="de-DE" sz="1000" dirty="0"/>
              <a:t>Kreis, Georg, Pierre Nora besser verstehen – und kritisieren, </a:t>
            </a:r>
            <a:r>
              <a:rPr lang="de-DE" sz="1000" dirty="0" err="1"/>
              <a:t>ders</a:t>
            </a:r>
            <a:r>
              <a:rPr lang="de-DE" sz="1000" dirty="0"/>
              <a:t>., Schweizer Erinnerungsorte. Aus </a:t>
            </a:r>
            <a:r>
              <a:rPr lang="de-DE" sz="1000" dirty="0" err="1"/>
              <a:t>demSpeicher</a:t>
            </a:r>
            <a:r>
              <a:rPr lang="de-DE" sz="1000" dirty="0"/>
              <a:t> der </a:t>
            </a:r>
            <a:r>
              <a:rPr lang="de-DE" sz="1000" dirty="0" err="1"/>
              <a:t>Swissness</a:t>
            </a:r>
            <a:r>
              <a:rPr lang="de-DE" sz="1000" dirty="0"/>
              <a:t>, Zürich 2010.</a:t>
            </a:r>
          </a:p>
          <a:p>
            <a:pPr>
              <a:lnSpc>
                <a:spcPct val="110000"/>
              </a:lnSpc>
              <a:buFont typeface="Wingdings" pitchFamily="2" charset="2"/>
              <a:buChar char="v"/>
            </a:pPr>
            <a:r>
              <a:rPr lang="de-DE" sz="1000" dirty="0"/>
              <a:t>Cornelia </a:t>
            </a:r>
            <a:r>
              <a:rPr lang="de-DE" sz="1000" dirty="0" err="1"/>
              <a:t>Siebeck,Erinnerungsorte</a:t>
            </a:r>
            <a:r>
              <a:rPr lang="de-DE" sz="1000" dirty="0"/>
              <a:t>, </a:t>
            </a:r>
            <a:r>
              <a:rPr lang="de-DE" sz="1000" dirty="0" err="1"/>
              <a:t>Lieux</a:t>
            </a:r>
            <a:r>
              <a:rPr lang="de-DE" sz="1000" dirty="0"/>
              <a:t> </a:t>
            </a:r>
            <a:r>
              <a:rPr lang="de-DE" sz="1000" dirty="0" err="1"/>
              <a:t>deMémoire,Version</a:t>
            </a:r>
            <a:r>
              <a:rPr lang="de-DE" sz="1000" dirty="0"/>
              <a:t>: 1.0, in: Docupedia-Zeitgeschichte,02.03.2017http://</a:t>
            </a:r>
            <a:r>
              <a:rPr lang="de-DE" sz="1000" dirty="0" err="1"/>
              <a:t>docupedia.de</a:t>
            </a:r>
            <a:r>
              <a:rPr lang="de-DE" sz="1000" dirty="0"/>
              <a:t>/</a:t>
            </a:r>
            <a:r>
              <a:rPr lang="de-DE" sz="1000" dirty="0" err="1"/>
              <a:t>zg</a:t>
            </a:r>
            <a:r>
              <a:rPr lang="de-DE" sz="1000" dirty="0"/>
              <a:t>/Siebeck_erinnerungsorte_v1_de_2017DOI: </a:t>
            </a:r>
            <a:r>
              <a:rPr lang="de-DE" sz="1000" dirty="0">
                <a:hlinkClick r:id="rId4"/>
              </a:rPr>
              <a:t>http://dx.doi.org/10.14765/zzf.dok.2.784.v1</a:t>
            </a:r>
            <a:r>
              <a:rPr lang="de-DE" sz="1000" dirty="0"/>
              <a:t>.</a:t>
            </a:r>
          </a:p>
          <a:p>
            <a:pPr>
              <a:lnSpc>
                <a:spcPct val="110000"/>
              </a:lnSpc>
              <a:buFont typeface="Wingdings" pitchFamily="2" charset="2"/>
              <a:buChar char="v"/>
            </a:pPr>
            <a:r>
              <a:rPr lang="de-DE" sz="1000" i="1" dirty="0"/>
              <a:t>Was ist ein Erinnerungsort? </a:t>
            </a:r>
            <a:r>
              <a:rPr lang="de-DE" sz="1000" dirty="0"/>
              <a:t>In: https://</a:t>
            </a:r>
            <a:r>
              <a:rPr lang="de-DE" sz="1000" dirty="0" err="1"/>
              <a:t>uol.de</a:t>
            </a:r>
            <a:r>
              <a:rPr lang="de-DE" sz="1000" dirty="0"/>
              <a:t>/</a:t>
            </a:r>
            <a:r>
              <a:rPr lang="de-DE" sz="1000" dirty="0" err="1"/>
              <a:t>geschichte</a:t>
            </a:r>
            <a:r>
              <a:rPr lang="de-DE" sz="1000" dirty="0"/>
              <a:t>/</a:t>
            </a:r>
            <a:r>
              <a:rPr lang="de-DE" sz="1000" dirty="0" err="1"/>
              <a:t>studium</a:t>
            </a:r>
            <a:r>
              <a:rPr lang="de-DE" sz="1000" dirty="0"/>
              <a:t>-und-lehre/lehre/projektlehre/regionale-erinnerungsorte/was-ist-ein-</a:t>
            </a:r>
            <a:r>
              <a:rPr lang="de-DE" sz="1000" dirty="0" err="1"/>
              <a:t>erinnerungsort</a:t>
            </a:r>
            <a:r>
              <a:rPr lang="de-DE" sz="1000" dirty="0"/>
              <a:t>..</a:t>
            </a:r>
          </a:p>
          <a:p>
            <a:pPr marL="0" indent="0">
              <a:lnSpc>
                <a:spcPct val="110000"/>
              </a:lnSpc>
              <a:buNone/>
            </a:pPr>
            <a:endParaRPr lang="de-DE" sz="1000" dirty="0"/>
          </a:p>
          <a:p>
            <a:pPr marL="0" indent="0">
              <a:lnSpc>
                <a:spcPct val="110000"/>
              </a:lnSpc>
              <a:buNone/>
            </a:pPr>
            <a:endParaRPr lang="de-DE" sz="1000" dirty="0"/>
          </a:p>
          <a:p>
            <a:pPr marL="0" indent="0">
              <a:lnSpc>
                <a:spcPct val="110000"/>
              </a:lnSpc>
              <a:buNone/>
            </a:pPr>
            <a:endParaRPr lang="de-DE" sz="1000" dirty="0"/>
          </a:p>
          <a:p>
            <a:pPr marL="0" indent="0">
              <a:lnSpc>
                <a:spcPct val="110000"/>
              </a:lnSpc>
              <a:buNone/>
            </a:pPr>
            <a:endParaRPr lang="de-DE" sz="1000" dirty="0"/>
          </a:p>
          <a:p>
            <a:pPr marL="0" indent="0">
              <a:lnSpc>
                <a:spcPct val="110000"/>
              </a:lnSpc>
              <a:buNone/>
            </a:pPr>
            <a:endParaRPr lang="de-DE" sz="1000" dirty="0"/>
          </a:p>
        </p:txBody>
      </p:sp>
    </p:spTree>
    <p:extLst>
      <p:ext uri="{BB962C8B-B14F-4D97-AF65-F5344CB8AC3E}">
        <p14:creationId xmlns:p14="http://schemas.microsoft.com/office/powerpoint/2010/main" val="300587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D007EF-16D5-D6F9-E3D3-17EBC1305277}"/>
              </a:ext>
            </a:extLst>
          </p:cNvPr>
          <p:cNvSpPr>
            <a:spLocks noGrp="1"/>
          </p:cNvSpPr>
          <p:nvPr>
            <p:ph type="title"/>
          </p:nvPr>
        </p:nvSpPr>
        <p:spPr/>
        <p:txBody>
          <a:bodyPr/>
          <a:lstStyle/>
          <a:p>
            <a:r>
              <a:rPr lang="de-DE" dirty="0"/>
              <a:t>Hausaufgabe </a:t>
            </a:r>
          </a:p>
        </p:txBody>
      </p:sp>
      <p:sp>
        <p:nvSpPr>
          <p:cNvPr id="3" name="Inhaltsplatzhalter 2">
            <a:extLst>
              <a:ext uri="{FF2B5EF4-FFF2-40B4-BE49-F238E27FC236}">
                <a16:creationId xmlns:a16="http://schemas.microsoft.com/office/drawing/2014/main" id="{F5306470-C742-5297-E3CB-A2E2A031D86E}"/>
              </a:ext>
            </a:extLst>
          </p:cNvPr>
          <p:cNvSpPr>
            <a:spLocks noGrp="1"/>
          </p:cNvSpPr>
          <p:nvPr>
            <p:ph idx="1"/>
          </p:nvPr>
        </p:nvSpPr>
        <p:spPr/>
        <p:txBody>
          <a:bodyPr/>
          <a:lstStyle/>
          <a:p>
            <a:r>
              <a:rPr lang="de-DE" dirty="0"/>
              <a:t>Machen Sie die “Mauertour“ und sehen Sie sich die Materialien auf Zoom an (Überblick)</a:t>
            </a:r>
          </a:p>
        </p:txBody>
      </p:sp>
    </p:spTree>
    <p:extLst>
      <p:ext uri="{BB962C8B-B14F-4D97-AF65-F5344CB8AC3E}">
        <p14:creationId xmlns:p14="http://schemas.microsoft.com/office/powerpoint/2010/main" val="3256554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3DBBA26C-89C3-411F-9753-606A413F89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35" name="Picture 34">
            <a:extLst>
              <a:ext uri="{FF2B5EF4-FFF2-40B4-BE49-F238E27FC236}">
                <a16:creationId xmlns:a16="http://schemas.microsoft.com/office/drawing/2014/main" id="{EEAD2215-6311-4D1C-B6B5-F57CB6BFCBC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7" name="Rectangle 36">
            <a:extLst>
              <a:ext uri="{FF2B5EF4-FFF2-40B4-BE49-F238E27FC236}">
                <a16:creationId xmlns:a16="http://schemas.microsoft.com/office/drawing/2014/main" id="{7BA5DE79-30D1-4A10-8DB9-0A6E523A97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8">
            <a:extLst>
              <a:ext uri="{FF2B5EF4-FFF2-40B4-BE49-F238E27FC236}">
                <a16:creationId xmlns:a16="http://schemas.microsoft.com/office/drawing/2014/main" id="{9ABD0D63-D23F-4AE7-8270-4185EF9C1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a:extLst>
              <a:ext uri="{FF2B5EF4-FFF2-40B4-BE49-F238E27FC236}">
                <a16:creationId xmlns:a16="http://schemas.microsoft.com/office/drawing/2014/main" id="{72168E9E-94E9-4BE3-B88C-C8A468117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Rectangle 42">
            <a:extLst>
              <a:ext uri="{FF2B5EF4-FFF2-40B4-BE49-F238E27FC236}">
                <a16:creationId xmlns:a16="http://schemas.microsoft.com/office/drawing/2014/main" id="{12107AC1-AA0D-4097-B03D-FD3C632AB8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 name="TextBox 44">
            <a:extLst>
              <a:ext uri="{FF2B5EF4-FFF2-40B4-BE49-F238E27FC236}">
                <a16:creationId xmlns:a16="http://schemas.microsoft.com/office/drawing/2014/main" id="{7C8D231A-EC46-4736-B00F-76D307082204}"/>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47" name="Rectangle 46">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ED10411-7D9A-2E42-87B6-ACDF106BA2C8}"/>
              </a:ext>
            </a:extLst>
          </p:cNvPr>
          <p:cNvSpPr>
            <a:spLocks noGrp="1"/>
          </p:cNvSpPr>
          <p:nvPr>
            <p:ph type="title"/>
          </p:nvPr>
        </p:nvSpPr>
        <p:spPr>
          <a:xfrm>
            <a:off x="5659697" y="1949051"/>
            <a:ext cx="5644108" cy="4056638"/>
          </a:xfrm>
        </p:spPr>
        <p:txBody>
          <a:bodyPr vert="horz" lIns="91440" tIns="45720" rIns="91440" bIns="45720" rtlCol="0" anchor="t">
            <a:normAutofit/>
          </a:bodyPr>
          <a:lstStyle/>
          <a:p>
            <a:r>
              <a:rPr lang="en-US" sz="6600" dirty="0" err="1"/>
              <a:t>Thematischer</a:t>
            </a:r>
            <a:r>
              <a:rPr lang="en-US" sz="6600" dirty="0"/>
              <a:t> </a:t>
            </a:r>
            <a:r>
              <a:rPr lang="en-US" sz="6600" dirty="0" err="1"/>
              <a:t>Einstieg</a:t>
            </a:r>
            <a:r>
              <a:rPr lang="en-US" sz="6600" dirty="0"/>
              <a:t>(1) </a:t>
            </a:r>
          </a:p>
        </p:txBody>
      </p:sp>
      <p:sp>
        <p:nvSpPr>
          <p:cNvPr id="49" name="Rectangle 48">
            <a:extLst>
              <a:ext uri="{FF2B5EF4-FFF2-40B4-BE49-F238E27FC236}">
                <a16:creationId xmlns:a16="http://schemas.microsoft.com/office/drawing/2014/main" id="{5DA7D8ED-4DB6-46C0-AE81-24DA0AAF9A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6204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 name="Rectangle 50">
            <a:extLst>
              <a:ext uri="{FF2B5EF4-FFF2-40B4-BE49-F238E27FC236}">
                <a16:creationId xmlns:a16="http://schemas.microsoft.com/office/drawing/2014/main" id="{E5C12349-62E6-4BD7-9794-8785CD02DF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3" y="0"/>
            <a:ext cx="3690120"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Inhaltsplatzhalter 2">
            <a:extLst>
              <a:ext uri="{FF2B5EF4-FFF2-40B4-BE49-F238E27FC236}">
                <a16:creationId xmlns:a16="http://schemas.microsoft.com/office/drawing/2014/main" id="{63D3C5C0-DD40-C947-B429-FDB47869306C}"/>
              </a:ext>
            </a:extLst>
          </p:cNvPr>
          <p:cNvSpPr>
            <a:spLocks noGrp="1"/>
          </p:cNvSpPr>
          <p:nvPr>
            <p:ph idx="1"/>
          </p:nvPr>
        </p:nvSpPr>
        <p:spPr>
          <a:xfrm>
            <a:off x="1307490" y="1949051"/>
            <a:ext cx="3002750" cy="2959899"/>
          </a:xfrm>
        </p:spPr>
        <p:txBody>
          <a:bodyPr vert="horz" lIns="91440" tIns="0" rIns="91440" bIns="45720" rtlCol="0" anchor="ctr">
            <a:normAutofit fontScale="85000" lnSpcReduction="20000"/>
          </a:bodyPr>
          <a:lstStyle/>
          <a:p>
            <a:pPr marL="0" indent="0" algn="ctr">
              <a:buNone/>
            </a:pPr>
            <a:r>
              <a:rPr lang="en-US" sz="2600" dirty="0" err="1"/>
              <a:t>Woran</a:t>
            </a:r>
            <a:r>
              <a:rPr lang="en-US" sz="2600" dirty="0"/>
              <a:t> </a:t>
            </a:r>
            <a:r>
              <a:rPr lang="en-US" sz="2600" dirty="0" err="1"/>
              <a:t>denken</a:t>
            </a:r>
            <a:r>
              <a:rPr lang="en-US" sz="2600" dirty="0"/>
              <a:t> Sie, </a:t>
            </a:r>
            <a:r>
              <a:rPr lang="en-US" sz="2600" dirty="0" err="1"/>
              <a:t>wenn</a:t>
            </a:r>
            <a:r>
              <a:rPr lang="en-US" sz="2600" dirty="0"/>
              <a:t> Sie  </a:t>
            </a:r>
            <a:r>
              <a:rPr lang="en-US" sz="2600" dirty="0" err="1"/>
              <a:t>sich</a:t>
            </a:r>
            <a:r>
              <a:rPr lang="en-US" sz="2600" dirty="0"/>
              <a:t> “die </a:t>
            </a:r>
            <a:r>
              <a:rPr lang="en-US" sz="2600" dirty="0" err="1"/>
              <a:t>Geschichte</a:t>
            </a:r>
            <a:r>
              <a:rPr lang="en-US" sz="2600" dirty="0"/>
              <a:t>” (</a:t>
            </a:r>
            <a:r>
              <a:rPr lang="en-US" sz="2600" dirty="0" err="1"/>
              <a:t>eines</a:t>
            </a:r>
            <a:r>
              <a:rPr lang="en-US" sz="2600" dirty="0"/>
              <a:t> </a:t>
            </a:r>
            <a:r>
              <a:rPr lang="en-US" sz="2600" dirty="0" err="1"/>
              <a:t>Landes</a:t>
            </a:r>
            <a:r>
              <a:rPr lang="en-US" sz="2600" dirty="0"/>
              <a:t>) </a:t>
            </a:r>
            <a:r>
              <a:rPr lang="en-US" sz="2600" dirty="0" err="1"/>
              <a:t>vergegenwärtigen</a:t>
            </a:r>
            <a:r>
              <a:rPr lang="en-US" sz="2600" dirty="0"/>
              <a:t>?</a:t>
            </a:r>
          </a:p>
          <a:p>
            <a:pPr marL="0" indent="0" algn="ctr">
              <a:buNone/>
            </a:pPr>
            <a:r>
              <a:rPr lang="en-US" sz="2600" dirty="0"/>
              <a:t>Und </a:t>
            </a:r>
            <a:r>
              <a:rPr lang="en-US" sz="2600" dirty="0" err="1"/>
              <a:t>woran</a:t>
            </a:r>
            <a:r>
              <a:rPr lang="en-US" sz="2600" dirty="0"/>
              <a:t> </a:t>
            </a:r>
            <a:r>
              <a:rPr lang="en-US" sz="2600" dirty="0" err="1"/>
              <a:t>nicht</a:t>
            </a:r>
            <a:r>
              <a:rPr lang="en-US" sz="2600" dirty="0"/>
              <a:t>? </a:t>
            </a:r>
            <a:r>
              <a:rPr lang="en-US" sz="2600" dirty="0" err="1"/>
              <a:t>Woran</a:t>
            </a:r>
            <a:r>
              <a:rPr lang="en-US" sz="2600" dirty="0"/>
              <a:t> </a:t>
            </a:r>
            <a:r>
              <a:rPr lang="en-US" sz="2600" dirty="0" err="1"/>
              <a:t>könnte</a:t>
            </a:r>
            <a:r>
              <a:rPr lang="en-US" sz="2600" dirty="0"/>
              <a:t> das </a:t>
            </a:r>
            <a:r>
              <a:rPr lang="en-US" sz="2600" dirty="0" err="1"/>
              <a:t>liegen</a:t>
            </a:r>
            <a:r>
              <a:rPr lang="en-US" sz="2600" dirty="0"/>
              <a:t>?</a:t>
            </a:r>
          </a:p>
        </p:txBody>
      </p:sp>
      <p:sp>
        <p:nvSpPr>
          <p:cNvPr id="53" name="Right Triangle 52">
            <a:extLst>
              <a:ext uri="{FF2B5EF4-FFF2-40B4-BE49-F238E27FC236}">
                <a16:creationId xmlns:a16="http://schemas.microsoft.com/office/drawing/2014/main" id="{CDD5A4AA-8515-49AE-8C6C-9CF6E14C9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1431831" y="1949051"/>
            <a:ext cx="239869" cy="239869"/>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7810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127" name="Rectangle 60">
            <a:extLst>
              <a:ext uri="{FF2B5EF4-FFF2-40B4-BE49-F238E27FC236}">
                <a16:creationId xmlns:a16="http://schemas.microsoft.com/office/drawing/2014/main" id="{E9FC2960-D1C1-4DA4-80AC-917F5D720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8" name="Picture 62">
            <a:extLst>
              <a:ext uri="{FF2B5EF4-FFF2-40B4-BE49-F238E27FC236}">
                <a16:creationId xmlns:a16="http://schemas.microsoft.com/office/drawing/2014/main" id="{E98FEE18-A202-4B5B-9A14-E92D810EBB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29" name="Picture 64">
            <a:extLst>
              <a:ext uri="{FF2B5EF4-FFF2-40B4-BE49-F238E27FC236}">
                <a16:creationId xmlns:a16="http://schemas.microsoft.com/office/drawing/2014/main" id="{7B5DF690-D9DC-4EBA-B5FC-4B5008C0AC8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30" name="Rectangle 66">
            <a:extLst>
              <a:ext uri="{FF2B5EF4-FFF2-40B4-BE49-F238E27FC236}">
                <a16:creationId xmlns:a16="http://schemas.microsoft.com/office/drawing/2014/main" id="{F740C4F6-E4D2-49DE-9589-9B1EF9520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68">
            <a:extLst>
              <a:ext uri="{FF2B5EF4-FFF2-40B4-BE49-F238E27FC236}">
                <a16:creationId xmlns:a16="http://schemas.microsoft.com/office/drawing/2014/main" id="{71080E5A-2458-464C-BADD-1A5A1C278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F9F7B23A-5F0D-4A26-9BFD-418108DC3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A44E2E9-5563-5F48-99CC-4738EE656D60}"/>
              </a:ext>
            </a:extLst>
          </p:cNvPr>
          <p:cNvSpPr>
            <a:spLocks noGrp="1"/>
          </p:cNvSpPr>
          <p:nvPr>
            <p:ph type="title"/>
          </p:nvPr>
        </p:nvSpPr>
        <p:spPr>
          <a:xfrm>
            <a:off x="1964445" y="808056"/>
            <a:ext cx="2668106" cy="1111232"/>
          </a:xfrm>
        </p:spPr>
        <p:txBody>
          <a:bodyPr vert="horz" lIns="91440" tIns="45720" rIns="91440" bIns="45720" rtlCol="0">
            <a:normAutofit/>
          </a:bodyPr>
          <a:lstStyle/>
          <a:p>
            <a:pPr algn="l"/>
            <a:br>
              <a:rPr lang="en-US" sz="1800"/>
            </a:br>
            <a:r>
              <a:rPr lang="en-US" sz="1800"/>
              <a:t>Zum Begriff </a:t>
            </a:r>
            <a:r>
              <a:rPr lang="en-US" sz="1800" i="1"/>
              <a:t>Erinnerungsorte</a:t>
            </a:r>
            <a:r>
              <a:rPr lang="en-US" sz="1800"/>
              <a:t> </a:t>
            </a:r>
            <a:br>
              <a:rPr lang="en-US" sz="1800"/>
            </a:br>
            <a:endParaRPr lang="en-US" sz="1800"/>
          </a:p>
        </p:txBody>
      </p:sp>
      <p:sp>
        <p:nvSpPr>
          <p:cNvPr id="132" name="Content Placeholder 57">
            <a:extLst>
              <a:ext uri="{FF2B5EF4-FFF2-40B4-BE49-F238E27FC236}">
                <a16:creationId xmlns:a16="http://schemas.microsoft.com/office/drawing/2014/main" id="{392B4311-223C-11B3-6852-C4DC32416352}"/>
              </a:ext>
            </a:extLst>
          </p:cNvPr>
          <p:cNvSpPr>
            <a:spLocks noGrp="1"/>
          </p:cNvSpPr>
          <p:nvPr>
            <p:ph idx="1"/>
          </p:nvPr>
        </p:nvSpPr>
        <p:spPr>
          <a:xfrm>
            <a:off x="1964444" y="2052116"/>
            <a:ext cx="2664217" cy="3997828"/>
          </a:xfrm>
        </p:spPr>
        <p:txBody>
          <a:bodyPr>
            <a:normAutofit/>
          </a:bodyPr>
          <a:lstStyle/>
          <a:p>
            <a:endParaRPr lang="en-US" sz="1600"/>
          </a:p>
        </p:txBody>
      </p:sp>
      <p:pic>
        <p:nvPicPr>
          <p:cNvPr id="5" name="Inhaltsplatzhalter 4" descr="Ein Bild, das Maschine enthält.&#10;&#10;Automatisch generierte Beschreibung">
            <a:extLst>
              <a:ext uri="{FF2B5EF4-FFF2-40B4-BE49-F238E27FC236}">
                <a16:creationId xmlns:a16="http://schemas.microsoft.com/office/drawing/2014/main" id="{ED38A01B-A146-2941-A941-C5448FFC4C69}"/>
              </a:ext>
            </a:extLst>
          </p:cNvPr>
          <p:cNvPicPr>
            <a:picLocks noChangeAspect="1"/>
          </p:cNvPicPr>
          <p:nvPr/>
        </p:nvPicPr>
        <p:blipFill rotWithShape="1">
          <a:blip r:embed="rId5">
            <a:duotone>
              <a:prstClr val="black"/>
              <a:prstClr val="white"/>
            </a:duotone>
          </a:blip>
          <a:srcRect l="19760" r="28851" b="1"/>
          <a:stretch/>
        </p:blipFill>
        <p:spPr>
          <a:xfrm>
            <a:off x="5436753" y="227"/>
            <a:ext cx="5948167" cy="6858000"/>
          </a:xfrm>
          <a:prstGeom prst="rect">
            <a:avLst/>
          </a:prstGeom>
        </p:spPr>
      </p:pic>
      <p:sp>
        <p:nvSpPr>
          <p:cNvPr id="73" name="Rectangle 72">
            <a:extLst>
              <a:ext uri="{FF2B5EF4-FFF2-40B4-BE49-F238E27FC236}">
                <a16:creationId xmlns:a16="http://schemas.microsoft.com/office/drawing/2014/main" id="{2BAC6B87-C9D5-46D5-B5CD-E01626C12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7245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85" name="Rectangle 84">
            <a:extLst>
              <a:ext uri="{FF2B5EF4-FFF2-40B4-BE49-F238E27FC236}">
                <a16:creationId xmlns:a16="http://schemas.microsoft.com/office/drawing/2014/main" id="{43BBAF34-367D-4E18-A62E-4602BD908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432" y="-2718"/>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9A4CF08-858A-49E4-B707-4E7585D11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56938E62-910D-4D69-AA09-567AAAC37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A74E54C6-D084-4BC8-B3F9-8B9EC22A6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5" y="0"/>
            <a:ext cx="65268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hteck 3">
            <a:extLst>
              <a:ext uri="{FF2B5EF4-FFF2-40B4-BE49-F238E27FC236}">
                <a16:creationId xmlns:a16="http://schemas.microsoft.com/office/drawing/2014/main" id="{0FD4BFDF-CA70-DD40-84AA-1F2AA5BB7035}"/>
              </a:ext>
            </a:extLst>
          </p:cNvPr>
          <p:cNvSpPr/>
          <p:nvPr/>
        </p:nvSpPr>
        <p:spPr>
          <a:xfrm>
            <a:off x="1974739" y="2052116"/>
            <a:ext cx="4901548" cy="3997828"/>
          </a:xfrm>
          <a:prstGeom prst="rect">
            <a:avLst/>
          </a:prstGeom>
        </p:spPr>
        <p:txBody>
          <a:bodyPr vert="horz" lIns="91440" tIns="45720" rIns="91440" bIns="45720" rtlCol="0" anchor="ctr">
            <a:normAutofit/>
          </a:bodyPr>
          <a:lstStyle/>
          <a:p>
            <a:pPr defTabSz="914400">
              <a:lnSpc>
                <a:spcPct val="120000"/>
              </a:lnSpc>
              <a:spcAft>
                <a:spcPts val="600"/>
              </a:spcAft>
              <a:buClr>
                <a:schemeClr val="accent6"/>
              </a:buClr>
              <a:buSzPct val="90000"/>
              <a:buFont typeface="Wingdings" panose="05000000000000000000" pitchFamily="2" charset="2"/>
              <a:buChar char="§"/>
            </a:pPr>
            <a:r>
              <a:rPr lang="en-US" dirty="0" err="1"/>
              <a:t>Erinnerungsorte</a:t>
            </a:r>
            <a:r>
              <a:rPr lang="en-US" dirty="0"/>
              <a:t> </a:t>
            </a:r>
            <a:r>
              <a:rPr lang="en-US" dirty="0" err="1"/>
              <a:t>nach</a:t>
            </a:r>
            <a:r>
              <a:rPr lang="en-US" dirty="0"/>
              <a:t> Pierre Nora </a:t>
            </a:r>
          </a:p>
          <a:p>
            <a:pPr defTabSz="914400">
              <a:lnSpc>
                <a:spcPct val="120000"/>
              </a:lnSpc>
              <a:spcAft>
                <a:spcPts val="600"/>
              </a:spcAft>
              <a:buClr>
                <a:schemeClr val="accent6"/>
              </a:buClr>
              <a:buSzPct val="90000"/>
              <a:buFont typeface="Wingdings" panose="05000000000000000000" pitchFamily="2" charset="2"/>
              <a:buChar char="§"/>
            </a:pPr>
            <a:endParaRPr lang="en-US" dirty="0"/>
          </a:p>
          <a:p>
            <a:pPr defTabSz="914400">
              <a:lnSpc>
                <a:spcPct val="120000"/>
              </a:lnSpc>
              <a:spcAft>
                <a:spcPts val="600"/>
              </a:spcAft>
              <a:buClr>
                <a:schemeClr val="accent6"/>
              </a:buClr>
              <a:buSzPct val="90000"/>
              <a:buFont typeface="Wingdings" panose="05000000000000000000" pitchFamily="2" charset="2"/>
              <a:buChar char="§"/>
            </a:pPr>
            <a:endParaRPr lang="en-US" dirty="0"/>
          </a:p>
          <a:p>
            <a:pPr defTabSz="914400">
              <a:lnSpc>
                <a:spcPct val="120000"/>
              </a:lnSpc>
              <a:spcAft>
                <a:spcPts val="600"/>
              </a:spcAft>
              <a:buClr>
                <a:schemeClr val="accent6"/>
              </a:buClr>
              <a:buSzPct val="90000"/>
              <a:buFont typeface="Wingdings" panose="05000000000000000000" pitchFamily="2" charset="2"/>
              <a:buChar char="§"/>
            </a:pPr>
            <a:r>
              <a:rPr lang="en-US" dirty="0"/>
              <a:t>Pierre </a:t>
            </a:r>
            <a:r>
              <a:rPr lang="en-US" dirty="0" err="1"/>
              <a:t>Nora:Bild</a:t>
            </a:r>
            <a:r>
              <a:rPr lang="en-US" dirty="0"/>
              <a:t>: </a:t>
            </a:r>
            <a:r>
              <a:rPr lang="en-US" dirty="0" err="1"/>
              <a:t>Garrault</a:t>
            </a:r>
            <a:r>
              <a:rPr lang="en-US" dirty="0"/>
              <a:t>/Le Figaro Magazine/</a:t>
            </a:r>
            <a:r>
              <a:rPr lang="en-US" dirty="0" err="1"/>
              <a:t>laif</a:t>
            </a:r>
            <a:r>
              <a:rPr lang="en-US" dirty="0"/>
              <a:t> </a:t>
            </a:r>
          </a:p>
        </p:txBody>
      </p:sp>
      <p:sp>
        <p:nvSpPr>
          <p:cNvPr id="93" name="Rectangle 92">
            <a:extLst>
              <a:ext uri="{FF2B5EF4-FFF2-40B4-BE49-F238E27FC236}">
                <a16:creationId xmlns:a16="http://schemas.microsoft.com/office/drawing/2014/main" id="{777713DB-A0B1-4507-9991-B6DCAE436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93970"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Der Historiker als Intellektueller und Verlagsmann: Pierre Nora in seinem Büro im Hause Gallimard">
            <a:extLst>
              <a:ext uri="{FF2B5EF4-FFF2-40B4-BE49-F238E27FC236}">
                <a16:creationId xmlns:a16="http://schemas.microsoft.com/office/drawing/2014/main" id="{0F638C88-8036-6745-86AA-47383DEC8C65}"/>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643"/>
          <a:stretch/>
        </p:blipFill>
        <p:spPr bwMode="auto">
          <a:xfrm>
            <a:off x="7534656" y="227"/>
            <a:ext cx="465703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94">
            <a:extLst>
              <a:ext uri="{FF2B5EF4-FFF2-40B4-BE49-F238E27FC236}">
                <a16:creationId xmlns:a16="http://schemas.microsoft.com/office/drawing/2014/main" id="{A9A96FF2-ACD7-48C4-BCE1-FC7F421086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7542372" y="0"/>
            <a:ext cx="4649628" cy="6858000"/>
          </a:xfrm>
          <a:prstGeom prst="rect">
            <a:avLst/>
          </a:prstGeom>
        </p:spPr>
      </p:pic>
    </p:spTree>
    <p:extLst>
      <p:ext uri="{BB962C8B-B14F-4D97-AF65-F5344CB8AC3E}">
        <p14:creationId xmlns:p14="http://schemas.microsoft.com/office/powerpoint/2010/main" val="1140468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3408E4B-2DDD-4FB3-9181-7D8A09775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3FCA32F3-0B4B-449A-8A9D-309A1B6782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75" name="Picture 74">
            <a:extLst>
              <a:ext uri="{FF2B5EF4-FFF2-40B4-BE49-F238E27FC236}">
                <a16:creationId xmlns:a16="http://schemas.microsoft.com/office/drawing/2014/main" id="{D1C78E1D-D549-4B5E-B65A-7353ED14D83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77" name="Rectangle 76">
            <a:extLst>
              <a:ext uri="{FF2B5EF4-FFF2-40B4-BE49-F238E27FC236}">
                <a16:creationId xmlns:a16="http://schemas.microsoft.com/office/drawing/2014/main" id="{BC93C630-65D6-40FA-A096-8251FB983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C2C51E34-9874-483C-A2C5-C9D271AD1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6109E7E7-5EA4-4526-A350-196FF2782F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A2EC8B80-DC3B-F14B-9028-5248D8830246}"/>
              </a:ext>
            </a:extLst>
          </p:cNvPr>
          <p:cNvSpPr>
            <a:spLocks noGrp="1"/>
          </p:cNvSpPr>
          <p:nvPr>
            <p:ph idx="1"/>
          </p:nvPr>
        </p:nvSpPr>
        <p:spPr>
          <a:xfrm>
            <a:off x="1969803" y="2052116"/>
            <a:ext cx="3800523" cy="3997828"/>
          </a:xfrm>
        </p:spPr>
        <p:txBody>
          <a:bodyPr>
            <a:normAutofit/>
          </a:bodyPr>
          <a:lstStyle/>
          <a:p>
            <a:pPr>
              <a:lnSpc>
                <a:spcPct val="110000"/>
              </a:lnSpc>
            </a:pPr>
            <a:r>
              <a:rPr lang="de-DE" sz="1800" dirty="0"/>
              <a:t>Über 100 namhafte Autoren und Autorinnen geistes- und sozialwissenschaftlicher Provenienz untersuchten darin 130 Topoi, in denen man – so Noras Grundannahme – des französischen Nationalgedächtnisses habhaft werden könne: von der Marseillaise über den Eiffelturm, Descartes und Verdun bis hin zum Wein (vgl. </a:t>
            </a:r>
            <a:r>
              <a:rPr lang="de-DE" sz="1800" dirty="0" err="1"/>
              <a:t>Siebenbeck</a:t>
            </a:r>
            <a:r>
              <a:rPr lang="de-DE" sz="1800" dirty="0"/>
              <a:t>, 2017 &amp; Nora, 1994)</a:t>
            </a:r>
          </a:p>
        </p:txBody>
      </p:sp>
      <p:pic>
        <p:nvPicPr>
          <p:cNvPr id="4098" name="Picture 2" descr="Gravelotte bei Metz: Ein einzigartiger Erinnerungsort des deutsch- französischen Kriegs 1870/1871 – Paris und Frankreich Blog">
            <a:extLst>
              <a:ext uri="{FF2B5EF4-FFF2-40B4-BE49-F238E27FC236}">
                <a16:creationId xmlns:a16="http://schemas.microsoft.com/office/drawing/2014/main" id="{9CE7AB7C-C93A-7947-B94E-476BA3FC633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8190" r="3" b="3"/>
          <a:stretch/>
        </p:blipFill>
        <p:spPr bwMode="auto">
          <a:xfrm>
            <a:off x="6577568" y="2348779"/>
            <a:ext cx="3674398" cy="3373468"/>
          </a:xfrm>
          <a:prstGeom prst="rect">
            <a:avLst/>
          </a:prstGeom>
          <a:noFill/>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a:extLst>
            <a:ext uri="{909E8E84-426E-40DD-AFC4-6F175D3DCCD1}">
              <a14:hiddenFill xmlns:a14="http://schemas.microsoft.com/office/drawing/2010/main">
                <a:solidFill>
                  <a:srgbClr val="FFFFFF"/>
                </a:solidFill>
              </a14:hiddenFill>
            </a:ext>
          </a:extLst>
        </p:spPr>
      </p:pic>
      <p:sp>
        <p:nvSpPr>
          <p:cNvPr id="83" name="Rectangle 82">
            <a:extLst>
              <a:ext uri="{FF2B5EF4-FFF2-40B4-BE49-F238E27FC236}">
                <a16:creationId xmlns:a16="http://schemas.microsoft.com/office/drawing/2014/main" id="{22373A23-D87D-48AD-A357-96100C722D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2734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BEB7091A-7E9C-45E8-B4B8-831F07A252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73" name="Picture 72">
            <a:extLst>
              <a:ext uri="{FF2B5EF4-FFF2-40B4-BE49-F238E27FC236}">
                <a16:creationId xmlns:a16="http://schemas.microsoft.com/office/drawing/2014/main" id="{3A7EE626-B530-46D6-8DFA-F7CCBAB93FE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75" name="Rectangle 74">
            <a:extLst>
              <a:ext uri="{FF2B5EF4-FFF2-40B4-BE49-F238E27FC236}">
                <a16:creationId xmlns:a16="http://schemas.microsoft.com/office/drawing/2014/main" id="{E16B9833-CCDE-4DEF-8D9C-0374880A53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BC2CC7F6-4DA9-40BE-9788-4ED6B0A856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a:extLst>
              <a:ext uri="{FF2B5EF4-FFF2-40B4-BE49-F238E27FC236}">
                <a16:creationId xmlns:a16="http://schemas.microsoft.com/office/drawing/2014/main" id="{AD098DBD-F19D-467D-BA4D-814BD652EF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 name="Rectangle 80">
            <a:extLst>
              <a:ext uri="{FF2B5EF4-FFF2-40B4-BE49-F238E27FC236}">
                <a16:creationId xmlns:a16="http://schemas.microsoft.com/office/drawing/2014/main" id="{FEF6C70E-8448-40F4-8AFA-2E982338CE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122" name="Picture 2" descr="Kinderzeitmaschine ǀ Wer ist Marianne?">
            <a:extLst>
              <a:ext uri="{FF2B5EF4-FFF2-40B4-BE49-F238E27FC236}">
                <a16:creationId xmlns:a16="http://schemas.microsoft.com/office/drawing/2014/main" id="{42CC006E-F48C-E14B-AAAD-4C077FA78ADB}"/>
              </a:ext>
            </a:extLst>
          </p:cNvPr>
          <p:cNvPicPr>
            <a:picLocks noGrp="1" noChangeAspect="1" noChangeArrowheads="1"/>
          </p:cNvPicPr>
          <p:nvPr>
            <p:ph idx="1"/>
          </p:nvPr>
        </p:nvPicPr>
        <p:blipFill rotWithShape="1">
          <a:blip r:embed="rId5">
            <a:extLst>
              <a:ext uri="{28A0092B-C50C-407E-A947-70E740481C1C}">
                <a14:useLocalDpi xmlns:a14="http://schemas.microsoft.com/office/drawing/2010/main" val="0"/>
              </a:ext>
            </a:extLst>
          </a:blip>
          <a:srcRect r="2" b="16625"/>
          <a:stretch/>
        </p:blipFill>
        <p:spPr bwMode="auto">
          <a:xfrm>
            <a:off x="1006713" y="10"/>
            <a:ext cx="10379041"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188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FB049B55-464F-7B4D-8A59-A6D2EEC0EA8E}"/>
              </a:ext>
            </a:extLst>
          </p:cNvPr>
          <p:cNvSpPr>
            <a:spLocks noGrp="1"/>
          </p:cNvSpPr>
          <p:nvPr>
            <p:ph idx="1"/>
          </p:nvPr>
        </p:nvSpPr>
        <p:spPr>
          <a:xfrm>
            <a:off x="2773599" y="810228"/>
            <a:ext cx="7796540" cy="5239716"/>
          </a:xfrm>
        </p:spPr>
        <p:txBody>
          <a:bodyPr/>
          <a:lstStyle/>
          <a:p>
            <a:r>
              <a:rPr lang="de-DE" dirty="0"/>
              <a:t>Die Marianne ist die Nationalfigur von Frankreich. Der Name steht auch für das französische „Volk“.</a:t>
            </a:r>
          </a:p>
          <a:p>
            <a:r>
              <a:rPr lang="de-DE" dirty="0"/>
              <a:t>Zu einer solchen Nationalfigur wurde die Marianne während der Französischen Revolution. Der Name war bis dahin weit verbreitet im französischen Volk.</a:t>
            </a:r>
          </a:p>
          <a:p>
            <a:r>
              <a:rPr lang="de-DE" dirty="0"/>
              <a:t>Die Marianne wird häufig mit der roten </a:t>
            </a:r>
            <a:r>
              <a:rPr lang="de-DE" dirty="0">
                <a:hlinkClick r:id="rId2" tooltip="Öffnet externen Link in neuem Fenster"/>
              </a:rPr>
              <a:t>Jakobinermütze</a:t>
            </a:r>
            <a:r>
              <a:rPr lang="de-DE" dirty="0"/>
              <a:t> abgebildet. Ihre </a:t>
            </a:r>
            <a:r>
              <a:rPr lang="de-DE" dirty="0">
                <a:hlinkClick r:id="rId3"/>
              </a:rPr>
              <a:t>Büste</a:t>
            </a:r>
            <a:r>
              <a:rPr lang="de-DE" dirty="0"/>
              <a:t> steht heute in vielen Rathäusern, ihre Statue auf öffentlichen Plätzen. Man sieht sie auch auf Münzen oder Briefmarken (</a:t>
            </a:r>
            <a:r>
              <a:rPr lang="de-DE" dirty="0">
                <a:hlinkClick r:id="rId4"/>
              </a:rPr>
              <a:t>https://www.kinderzeitmaschine.de/neuzeit/franzoesische-revolution/lucys-wissensbox/symbole-der-revolution/wer-ist-marianne/</a:t>
            </a:r>
            <a:r>
              <a:rPr lang="de-DE" dirty="0"/>
              <a:t>).</a:t>
            </a:r>
          </a:p>
          <a:p>
            <a:endParaRPr lang="de-DE" dirty="0"/>
          </a:p>
          <a:p>
            <a:endParaRPr lang="de-DE" dirty="0"/>
          </a:p>
        </p:txBody>
      </p:sp>
    </p:spTree>
    <p:extLst>
      <p:ext uri="{BB962C8B-B14F-4D97-AF65-F5344CB8AC3E}">
        <p14:creationId xmlns:p14="http://schemas.microsoft.com/office/powerpoint/2010/main" val="1197074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DBBA26C-89C3-411F-9753-606A413F89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9" name="Picture 8">
            <a:extLst>
              <a:ext uri="{FF2B5EF4-FFF2-40B4-BE49-F238E27FC236}">
                <a16:creationId xmlns:a16="http://schemas.microsoft.com/office/drawing/2014/main" id="{EEAD2215-6311-4D1C-B6B5-F57CB6BFCBC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1" name="Rectangle 10">
            <a:extLst>
              <a:ext uri="{FF2B5EF4-FFF2-40B4-BE49-F238E27FC236}">
                <a16:creationId xmlns:a16="http://schemas.microsoft.com/office/drawing/2014/main" id="{7BA5DE79-30D1-4A10-8DB9-0A6E523A97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9ABD0D63-D23F-4AE7-8270-4185EF9C1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D5B0B43F-2CE7-4C6C-BABC-EE342B3282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85459F07-63F9-48CF-B725-A873C4BC3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TextBox 18">
            <a:extLst>
              <a:ext uri="{FF2B5EF4-FFF2-40B4-BE49-F238E27FC236}">
                <a16:creationId xmlns:a16="http://schemas.microsoft.com/office/drawing/2014/main" id="{14B83E1E-DAC1-4851-84FF-D6FE1649DE0B}"/>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4943" y="641225"/>
            <a:ext cx="415636"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useBgFill="1">
        <p:nvSpPr>
          <p:cNvPr id="21" name="Rectangle 20">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33"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0214283E-D7B4-49E9-932E-D7F2A2847F1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25" name="Rectangle 24">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25DA2D5B-EC4E-4C78-8139-F36D2F2D1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5262" y="-2"/>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Oval 28">
            <a:extLst>
              <a:ext uri="{FF2B5EF4-FFF2-40B4-BE49-F238E27FC236}">
                <a16:creationId xmlns:a16="http://schemas.microsoft.com/office/drawing/2014/main" id="{D4AAACE2-9C9E-468F-8297-EF7B5E55FF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hteck 1">
            <a:extLst>
              <a:ext uri="{FF2B5EF4-FFF2-40B4-BE49-F238E27FC236}">
                <a16:creationId xmlns:a16="http://schemas.microsoft.com/office/drawing/2014/main" id="{8F80408F-E5A4-9B4B-9428-1CFDCE566533}"/>
              </a:ext>
            </a:extLst>
          </p:cNvPr>
          <p:cNvSpPr/>
          <p:nvPr/>
        </p:nvSpPr>
        <p:spPr>
          <a:xfrm>
            <a:off x="5454363" y="1201723"/>
            <a:ext cx="5329250" cy="4454554"/>
          </a:xfrm>
          <a:prstGeom prst="rect">
            <a:avLst/>
          </a:prstGeom>
        </p:spPr>
        <p:txBody>
          <a:bodyPr vert="horz" lIns="91440" tIns="45720" rIns="91440" bIns="45720" rtlCol="0" anchor="ctr">
            <a:normAutofit/>
          </a:bodyPr>
          <a:lstStyle/>
          <a:p>
            <a:pPr defTabSz="914400">
              <a:lnSpc>
                <a:spcPct val="110000"/>
              </a:lnSpc>
              <a:spcAft>
                <a:spcPts val="600"/>
              </a:spcAft>
              <a:buClr>
                <a:schemeClr val="accent6"/>
              </a:buClr>
              <a:buSzPct val="90000"/>
            </a:pPr>
            <a:br>
              <a:rPr lang="en-US" sz="1500" dirty="0"/>
            </a:br>
            <a:endParaRPr lang="en-US" sz="1500" dirty="0"/>
          </a:p>
          <a:p>
            <a:pPr defTabSz="914400">
              <a:lnSpc>
                <a:spcPct val="110000"/>
              </a:lnSpc>
              <a:spcAft>
                <a:spcPts val="600"/>
              </a:spcAft>
              <a:buClr>
                <a:schemeClr val="accent6"/>
              </a:buClr>
              <a:buSzPct val="90000"/>
              <a:buFont typeface="Wingdings" panose="05000000000000000000" pitchFamily="2" charset="2"/>
              <a:buChar char="§"/>
            </a:pPr>
            <a:r>
              <a:rPr lang="en-US" sz="1500" dirty="0"/>
              <a:t>Der </a:t>
            </a:r>
            <a:r>
              <a:rPr lang="en-US" sz="1500" dirty="0" err="1"/>
              <a:t>Begriff</a:t>
            </a:r>
            <a:r>
              <a:rPr lang="en-US" sz="1500" dirty="0"/>
              <a:t> </a:t>
            </a:r>
            <a:r>
              <a:rPr lang="en-US" sz="1500" i="1" dirty="0" err="1"/>
              <a:t>Erinnerungsorte</a:t>
            </a:r>
            <a:r>
              <a:rPr lang="en-US" sz="1500" i="1" dirty="0"/>
              <a:t> (</a:t>
            </a:r>
            <a:r>
              <a:rPr lang="en-US" sz="1500" i="1" dirty="0" err="1"/>
              <a:t>lieux</a:t>
            </a:r>
            <a:r>
              <a:rPr lang="en-US" sz="1500" i="1" dirty="0"/>
              <a:t> de </a:t>
            </a:r>
            <a:r>
              <a:rPr lang="en-US" sz="1500" i="1" dirty="0" err="1"/>
              <a:t>mémoire</a:t>
            </a:r>
            <a:r>
              <a:rPr lang="en-US" sz="1500" i="1" dirty="0"/>
              <a:t>) </a:t>
            </a:r>
            <a:r>
              <a:rPr lang="en-US" sz="1500" dirty="0" err="1"/>
              <a:t>geht</a:t>
            </a:r>
            <a:r>
              <a:rPr lang="en-US" sz="1500" dirty="0"/>
              <a:t> auf Pierre Nora (</a:t>
            </a:r>
            <a:r>
              <a:rPr lang="en-US" sz="1500" dirty="0" err="1"/>
              <a:t>vgl</a:t>
            </a:r>
            <a:r>
              <a:rPr lang="en-US" sz="1500" dirty="0"/>
              <a:t>. 1984-1992) </a:t>
            </a:r>
            <a:r>
              <a:rPr lang="en-US" sz="1500" dirty="0" err="1"/>
              <a:t>zurück</a:t>
            </a:r>
            <a:endParaRPr lang="en-US" sz="1500" dirty="0"/>
          </a:p>
          <a:p>
            <a:pPr defTabSz="914400">
              <a:lnSpc>
                <a:spcPct val="110000"/>
              </a:lnSpc>
              <a:spcAft>
                <a:spcPts val="600"/>
              </a:spcAft>
              <a:buClr>
                <a:schemeClr val="accent6"/>
              </a:buClr>
              <a:buSzPct val="90000"/>
              <a:buFont typeface="Wingdings" panose="05000000000000000000" pitchFamily="2" charset="2"/>
              <a:buChar char="§"/>
            </a:pPr>
            <a:r>
              <a:rPr lang="en-US" sz="1500" dirty="0"/>
              <a:t>•„</a:t>
            </a:r>
            <a:r>
              <a:rPr lang="en-US" sz="1500" dirty="0" err="1"/>
              <a:t>Kristallisationspunkte</a:t>
            </a:r>
            <a:r>
              <a:rPr lang="en-US" sz="1500" dirty="0"/>
              <a:t>“ des </a:t>
            </a:r>
            <a:r>
              <a:rPr lang="en-US" sz="1500" dirty="0" err="1"/>
              <a:t>nationalen</a:t>
            </a:r>
            <a:r>
              <a:rPr lang="en-US" sz="1500" dirty="0"/>
              <a:t>, </a:t>
            </a:r>
            <a:r>
              <a:rPr lang="en-US" sz="1500" dirty="0" err="1"/>
              <a:t>französischen</a:t>
            </a:r>
            <a:r>
              <a:rPr lang="en-US" sz="1500" dirty="0"/>
              <a:t> </a:t>
            </a:r>
            <a:r>
              <a:rPr lang="en-US" sz="1500" dirty="0" err="1"/>
              <a:t>Erbes</a:t>
            </a:r>
            <a:r>
              <a:rPr lang="en-US" sz="1500" dirty="0"/>
              <a:t> („</a:t>
            </a:r>
            <a:r>
              <a:rPr lang="en-US" sz="1500" dirty="0" err="1"/>
              <a:t>erwünschte</a:t>
            </a:r>
            <a:r>
              <a:rPr lang="en-US" sz="1500" dirty="0"/>
              <a:t> </a:t>
            </a:r>
            <a:r>
              <a:rPr lang="en-US" sz="1500" dirty="0" err="1"/>
              <a:t>Nationalerinnerung</a:t>
            </a:r>
            <a:r>
              <a:rPr lang="en-US" sz="1500" dirty="0"/>
              <a:t>“)</a:t>
            </a:r>
          </a:p>
          <a:p>
            <a:pPr defTabSz="914400">
              <a:lnSpc>
                <a:spcPct val="110000"/>
              </a:lnSpc>
              <a:spcAft>
                <a:spcPts val="600"/>
              </a:spcAft>
              <a:buClr>
                <a:schemeClr val="accent6"/>
              </a:buClr>
              <a:buSzPct val="90000"/>
              <a:buFont typeface="Wingdings" panose="05000000000000000000" pitchFamily="2" charset="2"/>
              <a:buChar char="§"/>
            </a:pPr>
            <a:r>
              <a:rPr lang="en-US" sz="1500" dirty="0"/>
              <a:t>•</a:t>
            </a:r>
            <a:r>
              <a:rPr lang="en-US" sz="1500" dirty="0" err="1"/>
              <a:t>Modifizierung</a:t>
            </a:r>
            <a:r>
              <a:rPr lang="en-US" sz="1500" dirty="0"/>
              <a:t> </a:t>
            </a:r>
            <a:r>
              <a:rPr lang="en-US" sz="1500" dirty="0" err="1"/>
              <a:t>nationaler</a:t>
            </a:r>
            <a:r>
              <a:rPr lang="en-US" sz="1500" dirty="0"/>
              <a:t> </a:t>
            </a:r>
            <a:r>
              <a:rPr lang="en-US" sz="1500" dirty="0" err="1"/>
              <a:t>Kodierung</a:t>
            </a:r>
            <a:endParaRPr lang="en-US" sz="1500" dirty="0"/>
          </a:p>
          <a:p>
            <a:pPr defTabSz="914400">
              <a:lnSpc>
                <a:spcPct val="110000"/>
              </a:lnSpc>
              <a:spcAft>
                <a:spcPts val="600"/>
              </a:spcAft>
              <a:buClr>
                <a:schemeClr val="accent6"/>
              </a:buClr>
              <a:buSzPct val="90000"/>
              <a:buFont typeface="Wingdings" panose="05000000000000000000" pitchFamily="2" charset="2"/>
              <a:buChar char="§"/>
            </a:pPr>
            <a:r>
              <a:rPr lang="en-US" sz="1500" dirty="0"/>
              <a:t>(Schulze, 2001) (Brix/</a:t>
            </a:r>
            <a:r>
              <a:rPr lang="en-US" sz="1500" dirty="0" err="1"/>
              <a:t>Bruckmüller!Stekl</a:t>
            </a:r>
            <a:r>
              <a:rPr lang="en-US" sz="1500" dirty="0"/>
              <a:t>, 1997) </a:t>
            </a:r>
          </a:p>
          <a:p>
            <a:pPr defTabSz="914400">
              <a:lnSpc>
                <a:spcPct val="110000"/>
              </a:lnSpc>
              <a:spcAft>
                <a:spcPts val="600"/>
              </a:spcAft>
              <a:buClr>
                <a:schemeClr val="accent6"/>
              </a:buClr>
              <a:buSzPct val="90000"/>
              <a:buFont typeface="Wingdings" panose="05000000000000000000" pitchFamily="2" charset="2"/>
              <a:buChar char="§"/>
            </a:pPr>
            <a:r>
              <a:rPr lang="en-US" sz="1500" dirty="0"/>
              <a:t>•</a:t>
            </a:r>
            <a:r>
              <a:rPr lang="en-US" sz="1500" dirty="0" err="1"/>
              <a:t>Didaktisch</a:t>
            </a:r>
            <a:r>
              <a:rPr lang="en-US" sz="1500" dirty="0"/>
              <a:t>, </a:t>
            </a:r>
            <a:r>
              <a:rPr lang="en-US" sz="1500" dirty="0" err="1"/>
              <a:t>methodisches</a:t>
            </a:r>
            <a:r>
              <a:rPr lang="en-US" sz="1500" dirty="0"/>
              <a:t> Potential  </a:t>
            </a:r>
          </a:p>
          <a:p>
            <a:pPr defTabSz="914400">
              <a:lnSpc>
                <a:spcPct val="110000"/>
              </a:lnSpc>
              <a:spcAft>
                <a:spcPts val="600"/>
              </a:spcAft>
              <a:buClr>
                <a:schemeClr val="accent6"/>
              </a:buClr>
              <a:buSzPct val="90000"/>
              <a:buFont typeface="Wingdings" panose="05000000000000000000" pitchFamily="2" charset="2"/>
              <a:buChar char="§"/>
            </a:pPr>
            <a:r>
              <a:rPr lang="en-US" sz="1500" dirty="0"/>
              <a:t>•</a:t>
            </a:r>
            <a:r>
              <a:rPr lang="en-US" sz="1500" dirty="0" err="1"/>
              <a:t>Zunehmend</a:t>
            </a:r>
            <a:r>
              <a:rPr lang="en-US" sz="1500" dirty="0"/>
              <a:t> </a:t>
            </a:r>
            <a:r>
              <a:rPr lang="en-US" sz="1500" dirty="0" err="1"/>
              <a:t>fremdsprachliche</a:t>
            </a:r>
            <a:r>
              <a:rPr lang="en-US" sz="1500" dirty="0"/>
              <a:t> </a:t>
            </a:r>
            <a:r>
              <a:rPr lang="en-US" sz="1500" dirty="0" err="1"/>
              <a:t>Bedeutung</a:t>
            </a:r>
            <a:r>
              <a:rPr lang="en-US" sz="1500" dirty="0"/>
              <a:t> der </a:t>
            </a:r>
            <a:r>
              <a:rPr lang="en-US" sz="1500" dirty="0" err="1"/>
              <a:t>Erinnerungsorte</a:t>
            </a:r>
            <a:r>
              <a:rPr lang="en-US" sz="1500" dirty="0"/>
              <a:t> </a:t>
            </a:r>
          </a:p>
          <a:p>
            <a:pPr defTabSz="914400">
              <a:lnSpc>
                <a:spcPct val="110000"/>
              </a:lnSpc>
              <a:spcAft>
                <a:spcPts val="600"/>
              </a:spcAft>
              <a:buClr>
                <a:schemeClr val="accent6"/>
              </a:buClr>
              <a:buSzPct val="90000"/>
            </a:pPr>
            <a:r>
              <a:rPr lang="en-US" sz="1500" dirty="0"/>
              <a:t>(</a:t>
            </a:r>
            <a:r>
              <a:rPr lang="en-US" sz="1500" dirty="0" err="1"/>
              <a:t>vgl</a:t>
            </a:r>
            <a:r>
              <a:rPr lang="en-US" sz="1500" dirty="0"/>
              <a:t>. </a:t>
            </a:r>
            <a:r>
              <a:rPr lang="en-US" sz="1500" dirty="0" err="1"/>
              <a:t>Badstübner-Kizik</a:t>
            </a:r>
            <a:r>
              <a:rPr lang="en-US" sz="1500" dirty="0"/>
              <a:t>, 2011)</a:t>
            </a:r>
          </a:p>
        </p:txBody>
      </p:sp>
    </p:spTree>
    <p:extLst>
      <p:ext uri="{BB962C8B-B14F-4D97-AF65-F5344CB8AC3E}">
        <p14:creationId xmlns:p14="http://schemas.microsoft.com/office/powerpoint/2010/main" val="20217054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TotalTime>0</TotalTime>
  <Words>1239</Words>
  <Application>Microsoft Macintosh PowerPoint</Application>
  <PresentationFormat>Breitbild</PresentationFormat>
  <Paragraphs>119</Paragraphs>
  <Slides>24</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24</vt:i4>
      </vt:variant>
    </vt:vector>
  </HeadingPairs>
  <TitlesOfParts>
    <vt:vector size="32" baseType="lpstr">
      <vt:lpstr>-apple-system</vt:lpstr>
      <vt:lpstr>Arial</vt:lpstr>
      <vt:lpstr>Arial</vt:lpstr>
      <vt:lpstr>CV Source Sans</vt:lpstr>
      <vt:lpstr>MS Shell Dlg 2</vt:lpstr>
      <vt:lpstr>Wingdings</vt:lpstr>
      <vt:lpstr>Wingdings 3</vt:lpstr>
      <vt:lpstr>Madison</vt:lpstr>
      <vt:lpstr> 20-6.2023 3. Einheit  Johannes Köck   koeck@daf.lmu.de </vt:lpstr>
      <vt:lpstr>Ablauf </vt:lpstr>
      <vt:lpstr>Thematischer Einstieg(1) </vt:lpstr>
      <vt:lpstr> Zum Begriff Erinnerungsorte  </vt:lpstr>
      <vt:lpstr>PowerPoint-Präsentation</vt:lpstr>
      <vt:lpstr>PowerPoint-Präsentation</vt:lpstr>
      <vt:lpstr>PowerPoint-Präsentation</vt:lpstr>
      <vt:lpstr>PowerPoint-Präsentation</vt:lpstr>
      <vt:lpstr>PowerPoint-Präsentation</vt:lpstr>
      <vt:lpstr>PowerPoint-Präsentation</vt:lpstr>
      <vt:lpstr>Zuordnungsübung</vt:lpstr>
      <vt:lpstr>Besprechen der Hausaufgabe </vt:lpstr>
      <vt:lpstr>Zuordnungsübung </vt:lpstr>
      <vt:lpstr>PowerPoint-Präsentation</vt:lpstr>
      <vt:lpstr>PowerPoint-Präsentation</vt:lpstr>
      <vt:lpstr>Gruppenarbeit </vt:lpstr>
      <vt:lpstr>EO  in Deutschland „Teilung/Berliner Mauer“ </vt:lpstr>
      <vt:lpstr>Die Berliner Mauer (Vorentlastung)</vt:lpstr>
      <vt:lpstr>Paararbeit</vt:lpstr>
      <vt:lpstr>Erste Infos </vt:lpstr>
      <vt:lpstr>PowerPoint-Präsentation</vt:lpstr>
      <vt:lpstr>Weiterer Ablauf</vt:lpstr>
      <vt:lpstr>Quellen</vt:lpstr>
      <vt:lpstr>Hausaufgabe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Politik und Gesellschaft 22-03.2021 Erinnerungsorte  Jule Häußermann Johannes Köck   </dc:title>
  <dc:creator>koeckjohannesbenjamin@gmail.com</dc:creator>
  <cp:lastModifiedBy>koeckjohannesbenjamin@gmail.com</cp:lastModifiedBy>
  <cp:revision>8</cp:revision>
  <dcterms:created xsi:type="dcterms:W3CDTF">2021-03-16T15:16:28Z</dcterms:created>
  <dcterms:modified xsi:type="dcterms:W3CDTF">2023-07-20T07:39:54Z</dcterms:modified>
</cp:coreProperties>
</file>