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96" r:id="rId4"/>
    <p:sldId id="286" r:id="rId5"/>
    <p:sldId id="264" r:id="rId6"/>
    <p:sldId id="288" r:id="rId7"/>
    <p:sldId id="290" r:id="rId8"/>
    <p:sldId id="291" r:id="rId9"/>
    <p:sldId id="295" r:id="rId10"/>
    <p:sldId id="285" r:id="rId11"/>
    <p:sldId id="297" r:id="rId12"/>
    <p:sldId id="298" r:id="rId13"/>
    <p:sldId id="299" r:id="rId14"/>
    <p:sldId id="300" r:id="rId15"/>
    <p:sldId id="301" r:id="rId16"/>
    <p:sldId id="292" r:id="rId17"/>
    <p:sldId id="293" r:id="rId18"/>
    <p:sldId id="258" r:id="rId19"/>
    <p:sldId id="259" r:id="rId20"/>
    <p:sldId id="263" r:id="rId21"/>
    <p:sldId id="262" r:id="rId22"/>
    <p:sldId id="261" r:id="rId23"/>
    <p:sldId id="266" r:id="rId24"/>
    <p:sldId id="294" r:id="rId25"/>
    <p:sldId id="265" r:id="rId26"/>
    <p:sldId id="302" r:id="rId27"/>
    <p:sldId id="27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46"/>
    <p:restoredTop sz="95915"/>
  </p:normalViewPr>
  <p:slideViewPr>
    <p:cSldViewPr snapToGrid="0" snapToObjects="1">
      <p:cViewPr varScale="1">
        <p:scale>
          <a:sx n="96" d="100"/>
          <a:sy n="96" d="100"/>
        </p:scale>
        <p:origin x="18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1948E-53E7-E647-B6C1-EABB3604215B}" type="datetimeFigureOut">
              <a:rPr lang="de-DE" smtClean="0"/>
              <a:t>20.07.23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D8515-EEB2-C643-B551-7F1D06AAC5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04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DE38B-7C2C-4D4E-AAE5-19360FC84D5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6364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(Von Beginn des ersten Weltkriegs 1914 bis zum Ende des 2. Weltkriegs in japanischem Besitz (Dai-Nippon </a:t>
            </a:r>
            <a:r>
              <a:rPr lang="de-DE" dirty="0" err="1"/>
              <a:t>Brewery</a:t>
            </a:r>
            <a:r>
              <a:rPr lang="de-DE" dirty="0"/>
              <a:t>))</a:t>
            </a:r>
          </a:p>
          <a:p>
            <a:r>
              <a:rPr lang="de-DE" dirty="0"/>
              <a:t>Gebäude steht unter Denkmalschutz, enthält Büros, kleine Fabrik (Workshops), Museum</a:t>
            </a:r>
          </a:p>
          <a:p>
            <a:r>
              <a:rPr lang="de-DE" dirty="0"/>
              <a:t>Heute zweitgrößte Brauerei Chinas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DE38B-7C2C-4D4E-AAE5-19360FC84D5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329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1. Welche Erinnerung kristallisiert sich an dem Erinnerungsort?</a:t>
            </a:r>
          </a:p>
          <a:p>
            <a:r>
              <a:rPr lang="de-DE" dirty="0"/>
              <a:t>Verschiedene koloniale Denkmuster</a:t>
            </a:r>
          </a:p>
          <a:p>
            <a:r>
              <a:rPr lang="de-DE" dirty="0"/>
              <a:t>Positive Umdeutung sowohl in deutschen Medien als auch in der chinesischen Tourismusbranche</a:t>
            </a:r>
          </a:p>
          <a:p>
            <a:r>
              <a:rPr lang="de-DE" dirty="0"/>
              <a:t>Einheimische Servicekraft: Video bis Minute 1:06</a:t>
            </a:r>
          </a:p>
          <a:p>
            <a:r>
              <a:rPr lang="de-DE" dirty="0"/>
              <a:t>Chinesische Touristen: Video Minute 3:08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DE38B-7C2C-4D4E-AAE5-19360FC84D5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538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7/19/23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7/19/23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7/19/23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7/19/23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7/19/23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7/19/23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7/19/23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7/19/23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7/19/23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7/19/23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7/19/23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7/19/23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koeck@daf.lmu.de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.com/de/oktoberfest-weltweit-china/video-5050821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lt.de/reise/staedtereisen/article13946626/Qingdao-Wo-China-mal-richtig-deutsch-aussieht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singtao.com/We-Are-TSingtao.html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s://www.youtube.com/watch?v=dpUKCKSyHsc&amp;ab_channel=ChinaMatters" TargetMode="External"/><Relationship Id="rId2" Type="http://schemas.openxmlformats.org/officeDocument/2006/relationships/hyperlink" Target="https://www.welt.de/reise/staedtereisen/article13946626/Qingdao-Wo-China-mal-richtig-deutsch-aussieh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az.de/Kolonialvergangenheit-mit-China/!5908989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taz.de/Ausstellung-Kriegsbeute-aus-China/!5917634/" TargetMode="Externa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14765/zzf.dok.2.784.v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thinglink.com/video/1033363469266583555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iftung-berliner-mauer.de/de/gedenkstaette-berliner-mauer/besuch/mobiler-tourguide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chronik-der-mauer.de/chronik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hronik-der-mauer.de/material/?mType=2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pb.de/themen/deutsche-einheit/deutsche-teilung-deutsche-einhei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hyperlink" Target="http://www.chronik-der-mauer.de/index.php/de/Start/Index/id/59383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47489EB-355C-4170-8C70-5CDD42EFD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521CC0F3-7B68-4C9C-999A-74F8925C3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3EB18ECF-1C11-48BB-8C2B-DC5532A90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D8887E40-5A0B-4897-80F0-0BAFAAB61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92E3B1B6-DAAA-408B-A99C-2A7EE0409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7A72B882-D016-4849-AF04-88E39D13A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A08046-428A-454E-80EA-C7A6FF7C9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6398" y="5166420"/>
            <a:ext cx="8440564" cy="1045052"/>
          </a:xfrm>
        </p:spPr>
        <p:txBody>
          <a:bodyPr>
            <a:normAutofit/>
          </a:bodyPr>
          <a:lstStyle/>
          <a:p>
            <a:br>
              <a:rPr lang="de-DE" sz="1200" dirty="0"/>
            </a:br>
            <a:r>
              <a:rPr lang="de-DE" sz="1200" dirty="0"/>
              <a:t>21-6.2023</a:t>
            </a:r>
            <a:br>
              <a:rPr lang="de-DE" sz="1200" dirty="0"/>
            </a:br>
            <a:r>
              <a:rPr lang="de-DE" sz="1200" dirty="0"/>
              <a:t>4. Einheit </a:t>
            </a:r>
            <a:br>
              <a:rPr lang="de-DE" sz="1200" dirty="0"/>
            </a:br>
            <a:r>
              <a:rPr lang="de-DE" sz="1200" dirty="0"/>
              <a:t>Johannes Köck </a:t>
            </a:r>
            <a:br>
              <a:rPr lang="de-DE" sz="1200" dirty="0"/>
            </a:br>
            <a:r>
              <a:rPr lang="de-DE" sz="1200" dirty="0"/>
              <a:t> </a:t>
            </a:r>
            <a:r>
              <a:rPr lang="de-DE" sz="1200" dirty="0">
                <a:hlinkClick r:id="rId5"/>
              </a:rPr>
              <a:t>koeck@daf.lmu.de</a:t>
            </a:r>
            <a:r>
              <a:rPr lang="de-DE" sz="1200" dirty="0"/>
              <a:t> </a:t>
            </a: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41FF9E96-6955-4599-A2D0-1FF57939C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0531" y="647188"/>
            <a:ext cx="9091538" cy="32972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5700190E-9A41-B577-68D1-0ACC1D2CE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5484" y="1169677"/>
            <a:ext cx="8460166" cy="217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1044">
            <a:extLst>
              <a:ext uri="{FF2B5EF4-FFF2-40B4-BE49-F238E27FC236}">
                <a16:creationId xmlns:a16="http://schemas.microsoft.com/office/drawing/2014/main" id="{A15CFF31-2A56-4E24-9263-DC4342144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966" y="888935"/>
            <a:ext cx="8613076" cy="281854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8F8907EB-52AA-4516-BC6A-7861CE077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1BF7291-E689-2960-7159-4A80819659FD}"/>
              </a:ext>
            </a:extLst>
          </p:cNvPr>
          <p:cNvSpPr txBox="1"/>
          <p:nvPr/>
        </p:nvSpPr>
        <p:spPr>
          <a:xfrm>
            <a:off x="3048000" y="310914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0" i="0" u="none" strike="noStrike" dirty="0">
                <a:solidFill>
                  <a:srgbClr val="373A3C"/>
                </a:solidFill>
                <a:effectLst/>
                <a:latin typeface="-apple-system"/>
              </a:rPr>
              <a:t>Workshop "Erinnerung verorten - Erinnerungsorte in Deutschland"</a:t>
            </a:r>
          </a:p>
        </p:txBody>
      </p:sp>
    </p:spTree>
    <p:extLst>
      <p:ext uri="{BB962C8B-B14F-4D97-AF65-F5344CB8AC3E}">
        <p14:creationId xmlns:p14="http://schemas.microsoft.com/office/powerpoint/2010/main" val="174322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0D7A78-7EDE-2B1A-67ED-4D007B23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Weiterer Ablauf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FE8D71-66B7-98AF-797C-68D49BA75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Erinnerungsorte in Deutschland</a:t>
            </a:r>
          </a:p>
          <a:p>
            <a:r>
              <a:rPr lang="de-DE" dirty="0"/>
              <a:t>Erinnerungsorte in Bayern/München</a:t>
            </a:r>
          </a:p>
          <a:p>
            <a:r>
              <a:rPr lang="de-DE" dirty="0"/>
              <a:t>Erinnerungsorte mit Bezug zu Deutschland und China </a:t>
            </a:r>
          </a:p>
        </p:txBody>
      </p:sp>
    </p:spTree>
    <p:extLst>
      <p:ext uri="{BB962C8B-B14F-4D97-AF65-F5344CB8AC3E}">
        <p14:creationId xmlns:p14="http://schemas.microsoft.com/office/powerpoint/2010/main" val="2207943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038">
            <a:extLst>
              <a:ext uri="{FF2B5EF4-FFF2-40B4-BE49-F238E27FC236}">
                <a16:creationId xmlns:a16="http://schemas.microsoft.com/office/drawing/2014/main" id="{B1395C1E-2648-4FFC-AC7C-2C1708351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41" name="Picture 1040">
            <a:extLst>
              <a:ext uri="{FF2B5EF4-FFF2-40B4-BE49-F238E27FC236}">
                <a16:creationId xmlns:a16="http://schemas.microsoft.com/office/drawing/2014/main" id="{1C7379FE-10D6-4FEA-BEA3-5E2034A44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43" name="Rectangle 1042">
            <a:extLst>
              <a:ext uri="{FF2B5EF4-FFF2-40B4-BE49-F238E27FC236}">
                <a16:creationId xmlns:a16="http://schemas.microsoft.com/office/drawing/2014/main" id="{90FB7BFA-EBDD-467C-B253-EFA700504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23A9D773-2FA9-4E93-A01A-AEECF93EB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694E884E-CFA2-4B31-8157-DA73B8846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3655E855-74FA-4AD3-B859-2488383A9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2E91CD00-2EAB-4689-A44A-C4687605E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1053" name="Rectangle 1052">
            <a:extLst>
              <a:ext uri="{FF2B5EF4-FFF2-40B4-BE49-F238E27FC236}">
                <a16:creationId xmlns:a16="http://schemas.microsoft.com/office/drawing/2014/main" id="{CE4E23EB-7D1F-4223-8BC1-FB83F69F2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5" name="Picture 1054">
            <a:extLst>
              <a:ext uri="{FF2B5EF4-FFF2-40B4-BE49-F238E27FC236}">
                <a16:creationId xmlns:a16="http://schemas.microsoft.com/office/drawing/2014/main" id="{B2698634-69E1-4F09-BCF7-366A5A5C4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57" name="Picture 1056">
            <a:extLst>
              <a:ext uri="{FF2B5EF4-FFF2-40B4-BE49-F238E27FC236}">
                <a16:creationId xmlns:a16="http://schemas.microsoft.com/office/drawing/2014/main" id="{3675C6A3-66C2-4CB7-AC7E-F274B7277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62E5A367-0F56-4156-A2AE-FAD07299A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E1AAEB5E-C547-4C88-B0D8-F24BE79FD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Rectangle 1062">
            <a:extLst>
              <a:ext uri="{FF2B5EF4-FFF2-40B4-BE49-F238E27FC236}">
                <a16:creationId xmlns:a16="http://schemas.microsoft.com/office/drawing/2014/main" id="{EB74DCE7-E922-457A-88B0-4299A3DA6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7945CF-C4A1-2405-B3D2-6C1770A7D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54" y="5166421"/>
            <a:ext cx="8445357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EO in München 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70DC1D5A-F57D-BB77-E6E5-3010CA4E4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6" r="-1" b="16468"/>
          <a:stretch/>
        </p:blipFill>
        <p:spPr bwMode="auto">
          <a:xfrm>
            <a:off x="1648589" y="647190"/>
            <a:ext cx="4447502" cy="3290126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ünchen: Olympia 72 -Jahresprogramm für Jubiläum vorgestellt - München -  SZ.de">
            <a:extLst>
              <a:ext uri="{FF2B5EF4-FFF2-40B4-BE49-F238E27FC236}">
                <a16:creationId xmlns:a16="http://schemas.microsoft.com/office/drawing/2014/main" id="{19DB24B1-076A-7185-9943-A25B0D5722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0" r="15523" b="1"/>
          <a:stretch/>
        </p:blipFill>
        <p:spPr bwMode="auto">
          <a:xfrm>
            <a:off x="6275762" y="647191"/>
            <a:ext cx="4466306" cy="3290126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" name="Rectangle 1064">
            <a:extLst>
              <a:ext uri="{FF2B5EF4-FFF2-40B4-BE49-F238E27FC236}">
                <a16:creationId xmlns:a16="http://schemas.microsoft.com/office/drawing/2014/main" id="{047B410D-C384-4834-95F7-EFE768C43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24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CE9CA5-8F77-BFC2-A343-02DF26BA9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Gruppenarbeit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62A730-0E3C-4901-0EA1-7890EF300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Sie haben viele Materialien au </a:t>
            </a:r>
            <a:r>
              <a:rPr lang="de-DE" dirty="0" err="1"/>
              <a:t>Moodle</a:t>
            </a:r>
            <a:r>
              <a:rPr lang="de-DE" dirty="0"/>
              <a:t> </a:t>
            </a:r>
          </a:p>
          <a:p>
            <a:r>
              <a:rPr lang="de-DE" dirty="0"/>
              <a:t>Erstellen Sie ein Kurzreferat zu einem der Themen </a:t>
            </a:r>
          </a:p>
        </p:txBody>
      </p:sp>
    </p:spTree>
    <p:extLst>
      <p:ext uri="{BB962C8B-B14F-4D97-AF65-F5344CB8AC3E}">
        <p14:creationId xmlns:p14="http://schemas.microsoft.com/office/powerpoint/2010/main" val="3658625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B0F3308-12C4-4DD7-ABB4-D0DFAA3C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7" name="Picture 2056">
            <a:extLst>
              <a:ext uri="{FF2B5EF4-FFF2-40B4-BE49-F238E27FC236}">
                <a16:creationId xmlns:a16="http://schemas.microsoft.com/office/drawing/2014/main" id="{6A24046D-AAB6-4470-AC22-6448D576E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059" name="Picture 2058">
            <a:extLst>
              <a:ext uri="{FF2B5EF4-FFF2-40B4-BE49-F238E27FC236}">
                <a16:creationId xmlns:a16="http://schemas.microsoft.com/office/drawing/2014/main" id="{211A0A85-392D-49DA-B9EC-82262B3B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73AFD74C-283C-45BD-885B-6E6635E4B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CE3DE725-FEB0-422F-BDBA-A29C95768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05058156-257B-4118-BA50-5869C8AF6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0AE790-4995-06D2-835D-EC14D41F5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de-DE" dirty="0"/>
              <a:t>EO mit Bezug zu Deutschland und China 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7D4AAC-A24A-774F-D2E8-3CF3EE457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05" y="2052116"/>
            <a:ext cx="2658877" cy="3997828"/>
          </a:xfrm>
        </p:spPr>
        <p:txBody>
          <a:bodyPr>
            <a:normAutofit/>
          </a:bodyPr>
          <a:lstStyle/>
          <a:p>
            <a:endParaRPr lang="de-DE" sz="1600"/>
          </a:p>
        </p:txBody>
      </p:sp>
      <p:pic>
        <p:nvPicPr>
          <p:cNvPr id="2050" name="Picture 2" descr="Tsingtao - China">
            <a:extLst>
              <a:ext uri="{FF2B5EF4-FFF2-40B4-BE49-F238E27FC236}">
                <a16:creationId xmlns:a16="http://schemas.microsoft.com/office/drawing/2014/main" id="{541FCB13-A459-B5C2-902B-BC2DE8C68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2992" y="3236480"/>
            <a:ext cx="4818974" cy="1598065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Rectangle 2066">
            <a:extLst>
              <a:ext uri="{FF2B5EF4-FFF2-40B4-BE49-F238E27FC236}">
                <a16:creationId xmlns:a16="http://schemas.microsoft.com/office/drawing/2014/main" id="{D23B4D99-FEA8-489A-8436-A2F113BE1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81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2F7B5F-69B9-41D9-BD9A-2A7F1118B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484EE50-7D13-4A99-9152-609AE84AC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607DBD-3FFF-424E-80D2-8061AC5FE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CA1AF17-15FE-4FB8-A4CB-942AC1349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901EDCD-40E3-40D5-BCE4-803F7A4D6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E840EA-C6A5-48DA-A3B5-BE430C89C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F60D9C-65B8-72AF-E072-5F9B9C0C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2819723" cy="27824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/>
              <a:t>https://www.china-tourism.de/provinzen/shandong/</a:t>
            </a:r>
            <a:br>
              <a:rPr lang="en-US" sz="1400"/>
            </a:br>
            <a:endParaRPr lang="en-US" sz="1400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7A9B3C3-18E9-837E-AED9-FFFB4D46B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20031" r="-2" b="-2"/>
          <a:stretch/>
        </p:blipFill>
        <p:spPr>
          <a:xfrm>
            <a:off x="5444747" y="647191"/>
            <a:ext cx="5297322" cy="5564284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4AC7A41-04AF-4CF9-A478-43411F9B5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64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CC51B9-1291-40C4-AFC4-32D9B7DE7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4A23CB-0C38-4787-824C-CBED7D2E8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FB9EE0-9248-45F8-AD60-667A6565C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CD80601-D569-411D-8C22-12BBD5396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EBE3AA-BC9D-4AEF-9AE1-968BC2E31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A1D804-BE3B-45BE-88AD-5689554B7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7AFDAA-B269-76C4-16D5-59F85CB94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947" y="808056"/>
            <a:ext cx="3287949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836358-6A99-4319-ABCD-DE63725C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1226" y="641225"/>
            <a:ext cx="4603034" cy="557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4443752-9879-BE01-36BB-21B129649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84329" y="2981501"/>
            <a:ext cx="3954213" cy="889697"/>
          </a:xfrm>
          <a:prstGeom prst="rect">
            <a:avLst/>
          </a:prstGeom>
          <a:ln>
            <a:noFill/>
          </a:ln>
        </p:spPr>
      </p:pic>
      <p:sp>
        <p:nvSpPr>
          <p:cNvPr id="33" name="Rectangle 24">
            <a:extLst>
              <a:ext uri="{FF2B5EF4-FFF2-40B4-BE49-F238E27FC236}">
                <a16:creationId xmlns:a16="http://schemas.microsoft.com/office/drawing/2014/main" id="{77F8B8CC-7724-4CAB-8FE0-CCE118D6A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90671" y="885929"/>
            <a:ext cx="4128391" cy="5080842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561219B-838D-D5DB-C564-AC9054D2DC31}"/>
              </a:ext>
            </a:extLst>
          </p:cNvPr>
          <p:cNvSpPr txBox="1"/>
          <p:nvPr/>
        </p:nvSpPr>
        <p:spPr>
          <a:xfrm>
            <a:off x="7313362" y="2052116"/>
            <a:ext cx="3299534" cy="3997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/>
              <a:t>“</a:t>
            </a:r>
            <a:r>
              <a:rPr lang="en-US" sz="1600" dirty="0" err="1"/>
              <a:t>Ihr</a:t>
            </a:r>
            <a:r>
              <a:rPr lang="en-US" sz="1600" dirty="0"/>
              <a:t> (die </a:t>
            </a:r>
            <a:r>
              <a:rPr lang="en-US" sz="1600" dirty="0" err="1"/>
              <a:t>Bauern</a:t>
            </a:r>
            <a:r>
              <a:rPr lang="en-US" sz="1600" dirty="0"/>
              <a:t>) Land </a:t>
            </a:r>
            <a:r>
              <a:rPr lang="en-US" sz="1600" dirty="0" err="1"/>
              <a:t>wurde</a:t>
            </a:r>
            <a:r>
              <a:rPr lang="en-US" sz="1600" dirty="0"/>
              <a:t> </a:t>
            </a:r>
            <a:r>
              <a:rPr lang="en-US" sz="1600" dirty="0" err="1"/>
              <a:t>ihnen</a:t>
            </a:r>
            <a:r>
              <a:rPr lang="en-US" sz="1600" dirty="0"/>
              <a:t> </a:t>
            </a:r>
            <a:r>
              <a:rPr lang="en-US" sz="1600" dirty="0" err="1"/>
              <a:t>weggenommen</a:t>
            </a:r>
            <a:r>
              <a:rPr lang="en-US" sz="1600" dirty="0"/>
              <a:t>, und </a:t>
            </a:r>
            <a:r>
              <a:rPr lang="en-US" sz="1600" dirty="0" err="1"/>
              <a:t>sie</a:t>
            </a:r>
            <a:r>
              <a:rPr lang="en-US" sz="1600" dirty="0"/>
              <a:t> </a:t>
            </a:r>
            <a:r>
              <a:rPr lang="en-US" sz="1600" dirty="0" err="1"/>
              <a:t>selbst</a:t>
            </a:r>
            <a:endParaRPr lang="en-US" sz="1600" dirty="0"/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 err="1"/>
              <a:t>wurden</a:t>
            </a:r>
            <a:r>
              <a:rPr lang="en-US" sz="1600" dirty="0"/>
              <a:t> </a:t>
            </a:r>
            <a:r>
              <a:rPr lang="en-US" sz="1600" dirty="0" err="1"/>
              <a:t>zu</a:t>
            </a:r>
            <a:r>
              <a:rPr lang="en-US" sz="1600" dirty="0"/>
              <a:t> den </a:t>
            </a:r>
            <a:r>
              <a:rPr lang="en-US" sz="1600" dirty="0" err="1"/>
              <a:t>Arbeitern</a:t>
            </a:r>
            <a:r>
              <a:rPr lang="en-US" sz="1600" dirty="0"/>
              <a:t>. Sie </a:t>
            </a:r>
            <a:r>
              <a:rPr lang="en-US" sz="1600" dirty="0" err="1"/>
              <a:t>waren</a:t>
            </a:r>
            <a:r>
              <a:rPr lang="en-US" sz="1600" dirty="0"/>
              <a:t> es, die </a:t>
            </a:r>
            <a:r>
              <a:rPr lang="en-US" sz="1600" dirty="0" err="1"/>
              <a:t>ihre</a:t>
            </a:r>
            <a:r>
              <a:rPr lang="en-US" sz="1600" dirty="0"/>
              <a:t> </a:t>
            </a:r>
            <a:r>
              <a:rPr lang="en-US" sz="1600" dirty="0" err="1"/>
              <a:t>eigenen</a:t>
            </a:r>
            <a:r>
              <a:rPr lang="en-US" sz="1600" dirty="0"/>
              <a:t> </a:t>
            </a:r>
            <a:r>
              <a:rPr lang="en-US" sz="1600" dirty="0" err="1"/>
              <a:t>Hände</a:t>
            </a:r>
            <a:endParaRPr lang="en-US" sz="1600" dirty="0"/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/>
              <a:t>und </a:t>
            </a:r>
            <a:r>
              <a:rPr lang="en-US" sz="1600" dirty="0" err="1"/>
              <a:t>sogar</a:t>
            </a:r>
            <a:r>
              <a:rPr lang="en-US" sz="1600" dirty="0"/>
              <a:t> </a:t>
            </a:r>
            <a:r>
              <a:rPr lang="en-US" sz="1600" dirty="0" err="1"/>
              <a:t>ihr</a:t>
            </a:r>
            <a:r>
              <a:rPr lang="en-US" sz="1600" dirty="0"/>
              <a:t> </a:t>
            </a:r>
            <a:r>
              <a:rPr lang="en-US" sz="1600" dirty="0" err="1"/>
              <a:t>eigenes</a:t>
            </a:r>
            <a:r>
              <a:rPr lang="en-US" sz="1600" dirty="0"/>
              <a:t> Leben </a:t>
            </a:r>
            <a:r>
              <a:rPr lang="en-US" sz="1600" dirty="0" err="1"/>
              <a:t>einsetzten</a:t>
            </a:r>
            <a:r>
              <a:rPr lang="en-US" sz="1600" dirty="0"/>
              <a:t>, um </a:t>
            </a:r>
            <a:r>
              <a:rPr lang="en-US" sz="1600" dirty="0" err="1"/>
              <a:t>diese</a:t>
            </a:r>
            <a:r>
              <a:rPr lang="en-US" sz="1600" dirty="0"/>
              <a:t> </a:t>
            </a:r>
            <a:r>
              <a:rPr lang="en-US" sz="1600" dirty="0" err="1"/>
              <a:t>Gebäude</a:t>
            </a:r>
            <a:r>
              <a:rPr lang="en-US" sz="1600" dirty="0"/>
              <a:t> </a:t>
            </a:r>
            <a:r>
              <a:rPr lang="en-US" sz="1600" dirty="0" err="1"/>
              <a:t>im</a:t>
            </a:r>
            <a:endParaRPr lang="en-US" sz="1600" dirty="0"/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 err="1"/>
              <a:t>deutschen</a:t>
            </a:r>
            <a:r>
              <a:rPr lang="en-US" sz="1600" dirty="0"/>
              <a:t> </a:t>
            </a:r>
            <a:r>
              <a:rPr lang="en-US" sz="1600" dirty="0" err="1"/>
              <a:t>Stil</a:t>
            </a:r>
            <a:r>
              <a:rPr lang="en-US" sz="1600" dirty="0"/>
              <a:t> </a:t>
            </a:r>
            <a:r>
              <a:rPr lang="en-US" sz="1600" dirty="0" err="1"/>
              <a:t>zu</a:t>
            </a:r>
            <a:r>
              <a:rPr lang="en-US" sz="1600" dirty="0"/>
              <a:t> </a:t>
            </a:r>
            <a:r>
              <a:rPr lang="en-US" sz="1600" dirty="0" err="1"/>
              <a:t>errichten</a:t>
            </a:r>
            <a:r>
              <a:rPr lang="en-US" sz="1600" dirty="0"/>
              <a:t> und </a:t>
            </a:r>
            <a:r>
              <a:rPr lang="en-US" sz="1600" dirty="0" err="1"/>
              <a:t>Tsingtau</a:t>
            </a:r>
            <a:r>
              <a:rPr lang="en-US" sz="1600" dirty="0"/>
              <a:t> </a:t>
            </a:r>
            <a:r>
              <a:rPr lang="en-US" sz="1600" dirty="0" err="1"/>
              <a:t>aufzubauen</a:t>
            </a:r>
            <a:r>
              <a:rPr lang="en-US" sz="1600" dirty="0"/>
              <a:t>."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/>
              <a:t>https://www.163.com/</a:t>
            </a:r>
            <a:r>
              <a:rPr lang="en-US" sz="1600" dirty="0" err="1"/>
              <a:t>dy</a:t>
            </a:r>
            <a:r>
              <a:rPr lang="en-US" sz="1600" dirty="0"/>
              <a:t>/a </a:t>
            </a:r>
            <a:r>
              <a:rPr lang="en-US" sz="1600" dirty="0" err="1"/>
              <a:t>icle</a:t>
            </a:r>
            <a:r>
              <a:rPr lang="en-US" sz="1600" dirty="0"/>
              <a:t>/G3KITCGV054396Y6.html</a:t>
            </a: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6E0C8771-56E7-4E93-876A-E71A61563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08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B0B43F-2CE7-4C6C-BABC-EE342B328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459F07-63F9-48CF-B725-A873C4BC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B83E1E-DAC1-4851-84FF-D6FE1649D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7FFDF5-8DC0-C7F4-0B8D-DD309846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8" y="808056"/>
            <a:ext cx="7958331" cy="15305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800"/>
              <a:t>Die Brauerei Tsingtao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C5E5CDE-CB7A-F285-822A-CCDFE088D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874" y="2662280"/>
            <a:ext cx="8207265" cy="3387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700" dirty="0"/>
              <a:t>Ludwig-</a:t>
            </a:r>
            <a:r>
              <a:rPr lang="en-US" sz="1700" dirty="0" err="1"/>
              <a:t>Maximilians</a:t>
            </a:r>
            <a:r>
              <a:rPr lang="en-US" sz="1700" dirty="0"/>
              <a:t>-Universität München </a:t>
            </a:r>
          </a:p>
          <a:p>
            <a:pPr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700" dirty="0" err="1"/>
              <a:t>Sommersemester</a:t>
            </a:r>
            <a:r>
              <a:rPr lang="en-US" sz="1700" dirty="0"/>
              <a:t> 2023</a:t>
            </a:r>
          </a:p>
          <a:p>
            <a:pPr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700" dirty="0" err="1"/>
              <a:t>Institut</a:t>
            </a:r>
            <a:r>
              <a:rPr lang="en-US" sz="1700" dirty="0"/>
              <a:t> für Deutsch </a:t>
            </a:r>
            <a:r>
              <a:rPr lang="en-US" sz="1700" dirty="0" err="1"/>
              <a:t>als</a:t>
            </a:r>
            <a:r>
              <a:rPr lang="en-US" sz="1700" dirty="0"/>
              <a:t> </a:t>
            </a:r>
            <a:r>
              <a:rPr lang="en-US" sz="1700" dirty="0" err="1"/>
              <a:t>Fremdsprache</a:t>
            </a:r>
            <a:endParaRPr lang="en-US" sz="1700" dirty="0"/>
          </a:p>
          <a:p>
            <a:pPr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700" dirty="0"/>
              <a:t>HS </a:t>
            </a:r>
            <a:r>
              <a:rPr lang="en-US" sz="1700" i="1" dirty="0" err="1"/>
              <a:t>Erinnerungskonflikte</a:t>
            </a:r>
            <a:r>
              <a:rPr lang="en-US" sz="1700" i="1" dirty="0"/>
              <a:t> </a:t>
            </a:r>
            <a:r>
              <a:rPr lang="en-US" sz="1700" i="1" dirty="0" err="1"/>
              <a:t>im</a:t>
            </a:r>
            <a:r>
              <a:rPr lang="en-US" sz="1700" i="1" dirty="0"/>
              <a:t> </a:t>
            </a:r>
            <a:r>
              <a:rPr lang="en-US" sz="1700" i="1" dirty="0" err="1"/>
              <a:t>Zeichen</a:t>
            </a:r>
            <a:r>
              <a:rPr lang="en-US" sz="1700" i="1" dirty="0"/>
              <a:t> von </a:t>
            </a:r>
            <a:r>
              <a:rPr lang="en-US" sz="1700" i="1" dirty="0" err="1"/>
              <a:t>Postkolonialität</a:t>
            </a:r>
            <a:r>
              <a:rPr lang="en-US" sz="1700" i="1" dirty="0"/>
              <a:t> und Migration</a:t>
            </a:r>
          </a:p>
          <a:p>
            <a:pPr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700" dirty="0" err="1"/>
              <a:t>Dozenten</a:t>
            </a:r>
            <a:r>
              <a:rPr lang="en-US" sz="1700" dirty="0"/>
              <a:t>: Dr. Matthias Springer, Johannes </a:t>
            </a:r>
            <a:r>
              <a:rPr lang="en-US" sz="1700" dirty="0" err="1"/>
              <a:t>Köck</a:t>
            </a:r>
            <a:endParaRPr lang="en-US" sz="1700" dirty="0"/>
          </a:p>
          <a:p>
            <a:pPr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700" dirty="0" err="1"/>
              <a:t>Referentin</a:t>
            </a:r>
            <a:r>
              <a:rPr lang="en-US" sz="1700" dirty="0"/>
              <a:t>: Paula </a:t>
            </a:r>
            <a:r>
              <a:rPr lang="en-US" sz="1700" dirty="0" err="1"/>
              <a:t>Struckmann</a:t>
            </a:r>
            <a:endParaRPr lang="en-US" sz="1700" dirty="0"/>
          </a:p>
          <a:p>
            <a:pPr algn="l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700" dirty="0"/>
              <a:t>15.07.2023</a:t>
            </a:r>
          </a:p>
          <a:p>
            <a:pPr algn="l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575571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Kleidung, Gebäude, Person, Mann enthält.&#10;&#10;Automatisch generierte Beschreibung">
            <a:extLst>
              <a:ext uri="{FF2B5EF4-FFF2-40B4-BE49-F238E27FC236}">
                <a16:creationId xmlns:a16="http://schemas.microsoft.com/office/drawing/2014/main" id="{E70C39EA-E40D-C91E-33B5-710A55FFB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316F9E-F627-842D-5844-AEB89100A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1903: Gründung der Germania-Brauerei</a:t>
            </a:r>
          </a:p>
        </p:txBody>
      </p:sp>
    </p:spTree>
    <p:extLst>
      <p:ext uri="{BB962C8B-B14F-4D97-AF65-F5344CB8AC3E}">
        <p14:creationId xmlns:p14="http://schemas.microsoft.com/office/powerpoint/2010/main" val="2167532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draußen, Gebäude, Landfahrzeug, Text enthält.&#10;&#10;Automatisch generierte Beschreibung">
            <a:extLst>
              <a:ext uri="{FF2B5EF4-FFF2-40B4-BE49-F238E27FC236}">
                <a16:creationId xmlns:a16="http://schemas.microsoft.com/office/drawing/2014/main" id="{A17DDBA5-E216-1D72-4D10-939EE7469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7" b="143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DDF010-F827-1C9A-F161-85A807956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Tsingtao Brewery Co. Ltd. </a:t>
            </a:r>
            <a:r>
              <a:rPr lang="zh-CN" alt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青岛啤酒厂</a:t>
            </a:r>
            <a:endParaRPr lang="en-US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4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303CEDA-7553-6C66-5B9C-9258EE832F5D}"/>
              </a:ext>
            </a:extLst>
          </p:cNvPr>
          <p:cNvSpPr txBox="1"/>
          <p:nvPr/>
        </p:nvSpPr>
        <p:spPr>
          <a:xfrm>
            <a:off x="3702771" y="3894399"/>
            <a:ext cx="286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Qingdao </a:t>
            </a:r>
            <a:r>
              <a:rPr lang="zh-CN" altLang="de-DE" b="1" dirty="0"/>
              <a:t>青岛</a:t>
            </a:r>
            <a:r>
              <a:rPr lang="de-DE" altLang="zh-CN" b="1" dirty="0"/>
              <a:t> – Tsingtau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001ABEF-ABD1-B764-1B1B-1F3F2F4D26B4}"/>
              </a:ext>
            </a:extLst>
          </p:cNvPr>
          <p:cNvSpPr txBox="1"/>
          <p:nvPr/>
        </p:nvSpPr>
        <p:spPr>
          <a:xfrm>
            <a:off x="4595281" y="2202609"/>
            <a:ext cx="127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Architektur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E6AA4C9-6B71-8ABE-1C8F-F41C2FE29655}"/>
              </a:ext>
            </a:extLst>
          </p:cNvPr>
          <p:cNvSpPr txBox="1"/>
          <p:nvPr/>
        </p:nvSpPr>
        <p:spPr>
          <a:xfrm>
            <a:off x="2919844" y="2202609"/>
            <a:ext cx="89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Kirchen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F9CF60F-AA3D-1009-BC3C-452DF6CFB311}"/>
              </a:ext>
            </a:extLst>
          </p:cNvPr>
          <p:cNvSpPr txBox="1"/>
          <p:nvPr/>
        </p:nvSpPr>
        <p:spPr>
          <a:xfrm>
            <a:off x="789362" y="2202609"/>
            <a:ext cx="134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Christentum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53E83B58-982D-633D-A6BA-7B8BDE67C816}"/>
              </a:ext>
            </a:extLst>
          </p:cNvPr>
          <p:cNvCxnSpPr>
            <a:cxnSpLocks/>
            <a:stCxn id="5" idx="1"/>
            <a:endCxn id="6" idx="3"/>
          </p:cNvCxnSpPr>
          <p:nvPr/>
        </p:nvCxnSpPr>
        <p:spPr>
          <a:xfrm flipH="1">
            <a:off x="3811242" y="2387275"/>
            <a:ext cx="7840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8E61DE36-A1B0-C9E9-431B-C906A0B6B2FB}"/>
              </a:ext>
            </a:extLst>
          </p:cNvPr>
          <p:cNvCxnSpPr>
            <a:stCxn id="6" idx="1"/>
            <a:endCxn id="7" idx="3"/>
          </p:cNvCxnSpPr>
          <p:nvPr/>
        </p:nvCxnSpPr>
        <p:spPr>
          <a:xfrm flipH="1">
            <a:off x="2132230" y="2387275"/>
            <a:ext cx="7876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339B1E32-042C-32E4-B2D4-DF59A4962CBF}"/>
              </a:ext>
            </a:extLst>
          </p:cNvPr>
          <p:cNvCxnSpPr>
            <a:cxnSpLocks/>
            <a:stCxn id="4" idx="0"/>
            <a:endCxn id="5" idx="2"/>
          </p:cNvCxnSpPr>
          <p:nvPr/>
        </p:nvCxnSpPr>
        <p:spPr>
          <a:xfrm flipV="1">
            <a:off x="5136364" y="2571941"/>
            <a:ext cx="97659" cy="1322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FFB4884E-6C2C-1433-0A91-4C295711CA8A}"/>
              </a:ext>
            </a:extLst>
          </p:cNvPr>
          <p:cNvSpPr txBox="1"/>
          <p:nvPr/>
        </p:nvSpPr>
        <p:spPr>
          <a:xfrm>
            <a:off x="6656803" y="1571130"/>
            <a:ext cx="197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Brauerei Tsingtao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3B8CE494-EBEC-AAB5-7EFC-3E8D918A5D2E}"/>
              </a:ext>
            </a:extLst>
          </p:cNvPr>
          <p:cNvCxnSpPr>
            <a:stCxn id="5" idx="3"/>
            <a:endCxn id="14" idx="2"/>
          </p:cNvCxnSpPr>
          <p:nvPr/>
        </p:nvCxnSpPr>
        <p:spPr>
          <a:xfrm flipV="1">
            <a:off x="5872764" y="1940462"/>
            <a:ext cx="1769098" cy="446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81FC2A9C-5FCA-3121-2EC8-9AF22EBD6BA0}"/>
              </a:ext>
            </a:extLst>
          </p:cNvPr>
          <p:cNvSpPr txBox="1"/>
          <p:nvPr/>
        </p:nvSpPr>
        <p:spPr>
          <a:xfrm>
            <a:off x="10167688" y="1081001"/>
            <a:ext cx="140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Bierfest</a:t>
            </a:r>
            <a:endParaRPr lang="de-DE" dirty="0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D0C534F1-4FD8-9F71-B3E8-BAA5417B9A9F}"/>
              </a:ext>
            </a:extLst>
          </p:cNvPr>
          <p:cNvCxnSpPr>
            <a:stCxn id="14" idx="3"/>
            <a:endCxn id="21" idx="1"/>
          </p:cNvCxnSpPr>
          <p:nvPr/>
        </p:nvCxnSpPr>
        <p:spPr>
          <a:xfrm flipV="1">
            <a:off x="8626920" y="1265667"/>
            <a:ext cx="1540768" cy="490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7A24CD6A-11DC-0BD4-9B50-F28A05F6837A}"/>
              </a:ext>
            </a:extLst>
          </p:cNvPr>
          <p:cNvSpPr txBox="1"/>
          <p:nvPr/>
        </p:nvSpPr>
        <p:spPr>
          <a:xfrm>
            <a:off x="250137" y="4428146"/>
            <a:ext cx="3323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Postkarten, Briefmarken, Münzen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44E625D0-ABF8-6C41-07E4-1D14D370CC42}"/>
              </a:ext>
            </a:extLst>
          </p:cNvPr>
          <p:cNvCxnSpPr>
            <a:cxnSpLocks/>
            <a:stCxn id="4" idx="1"/>
            <a:endCxn id="24" idx="0"/>
          </p:cNvCxnSpPr>
          <p:nvPr/>
        </p:nvCxnSpPr>
        <p:spPr>
          <a:xfrm flipH="1">
            <a:off x="1912067" y="4079065"/>
            <a:ext cx="1790704" cy="349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36AD92D5-75AA-CEE4-8C9B-386F33AA3C01}"/>
              </a:ext>
            </a:extLst>
          </p:cNvPr>
          <p:cNvSpPr txBox="1"/>
          <p:nvPr/>
        </p:nvSpPr>
        <p:spPr>
          <a:xfrm>
            <a:off x="8158522" y="4174397"/>
            <a:ext cx="120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Wirtschaft</a:t>
            </a: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FD4D5536-7073-1443-53E7-334642359CD8}"/>
              </a:ext>
            </a:extLst>
          </p:cNvPr>
          <p:cNvCxnSpPr>
            <a:stCxn id="29" idx="0"/>
            <a:endCxn id="14" idx="2"/>
          </p:cNvCxnSpPr>
          <p:nvPr/>
        </p:nvCxnSpPr>
        <p:spPr>
          <a:xfrm flipH="1" flipV="1">
            <a:off x="7641862" y="1940462"/>
            <a:ext cx="1119333" cy="2233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BE4D9B3E-E426-6DEF-C9D9-9E9D3522EC25}"/>
              </a:ext>
            </a:extLst>
          </p:cNvPr>
          <p:cNvCxnSpPr>
            <a:stCxn id="4" idx="3"/>
            <a:endCxn id="29" idx="1"/>
          </p:cNvCxnSpPr>
          <p:nvPr/>
        </p:nvCxnSpPr>
        <p:spPr>
          <a:xfrm>
            <a:off x="6569957" y="4079065"/>
            <a:ext cx="1588565" cy="279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25D24260-9637-BCCE-52D5-3620935D75B7}"/>
              </a:ext>
            </a:extLst>
          </p:cNvPr>
          <p:cNvSpPr txBox="1"/>
          <p:nvPr/>
        </p:nvSpPr>
        <p:spPr>
          <a:xfrm>
            <a:off x="6087871" y="3014579"/>
            <a:ext cx="198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Hafen von Qingdao</a:t>
            </a:r>
          </a:p>
        </p:txBody>
      </p: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8881E890-AB7A-8A82-0B2D-3F0186434B0C}"/>
              </a:ext>
            </a:extLst>
          </p:cNvPr>
          <p:cNvCxnSpPr>
            <a:stCxn id="5" idx="3"/>
            <a:endCxn id="36" idx="0"/>
          </p:cNvCxnSpPr>
          <p:nvPr/>
        </p:nvCxnSpPr>
        <p:spPr>
          <a:xfrm>
            <a:off x="5872764" y="2387275"/>
            <a:ext cx="1206661" cy="627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EB4332E9-AD42-7B5E-A5A4-4A6B78977670}"/>
              </a:ext>
            </a:extLst>
          </p:cNvPr>
          <p:cNvCxnSpPr>
            <a:cxnSpLocks/>
            <a:stCxn id="29" idx="0"/>
            <a:endCxn id="36" idx="2"/>
          </p:cNvCxnSpPr>
          <p:nvPr/>
        </p:nvCxnSpPr>
        <p:spPr>
          <a:xfrm flipH="1" flipV="1">
            <a:off x="7079425" y="3383911"/>
            <a:ext cx="1681770" cy="790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EBC292E4-B0B7-D369-F3DE-C4A8E3E419F4}"/>
              </a:ext>
            </a:extLst>
          </p:cNvPr>
          <p:cNvSpPr txBox="1"/>
          <p:nvPr/>
        </p:nvSpPr>
        <p:spPr>
          <a:xfrm>
            <a:off x="3430806" y="5961519"/>
            <a:ext cx="1722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Ahnenforschung</a:t>
            </a:r>
          </a:p>
        </p:txBody>
      </p: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B8B845A2-15C3-EE9A-2A6C-56C547EABCEC}"/>
              </a:ext>
            </a:extLst>
          </p:cNvPr>
          <p:cNvCxnSpPr>
            <a:stCxn id="4" idx="2"/>
            <a:endCxn id="47" idx="0"/>
          </p:cNvCxnSpPr>
          <p:nvPr/>
        </p:nvCxnSpPr>
        <p:spPr>
          <a:xfrm flipH="1">
            <a:off x="4292292" y="4263731"/>
            <a:ext cx="844072" cy="1697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A2B028D1-EE0C-3A1A-5681-CB34CCB457A9}"/>
              </a:ext>
            </a:extLst>
          </p:cNvPr>
          <p:cNvCxnSpPr>
            <a:cxnSpLocks/>
            <a:stCxn id="4" idx="2"/>
            <a:endCxn id="127" idx="0"/>
          </p:cNvCxnSpPr>
          <p:nvPr/>
        </p:nvCxnSpPr>
        <p:spPr>
          <a:xfrm>
            <a:off x="5136364" y="4263731"/>
            <a:ext cx="2334233" cy="984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>
            <a:extLst>
              <a:ext uri="{FF2B5EF4-FFF2-40B4-BE49-F238E27FC236}">
                <a16:creationId xmlns:a16="http://schemas.microsoft.com/office/drawing/2014/main" id="{0670E5E4-2F2B-C48A-E22F-72C24F6700F4}"/>
              </a:ext>
            </a:extLst>
          </p:cNvPr>
          <p:cNvSpPr txBox="1"/>
          <p:nvPr/>
        </p:nvSpPr>
        <p:spPr>
          <a:xfrm>
            <a:off x="4425948" y="711669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Denkmalschutz</a:t>
            </a:r>
          </a:p>
        </p:txBody>
      </p: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C88EB018-F7C6-3B38-9094-9AC64683E17F}"/>
              </a:ext>
            </a:extLst>
          </p:cNvPr>
          <p:cNvCxnSpPr>
            <a:stCxn id="5" idx="0"/>
            <a:endCxn id="59" idx="2"/>
          </p:cNvCxnSpPr>
          <p:nvPr/>
        </p:nvCxnSpPr>
        <p:spPr>
          <a:xfrm flipH="1" flipV="1">
            <a:off x="5234022" y="1081001"/>
            <a:ext cx="1" cy="1121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feld 85">
            <a:extLst>
              <a:ext uri="{FF2B5EF4-FFF2-40B4-BE49-F238E27FC236}">
                <a16:creationId xmlns:a16="http://schemas.microsoft.com/office/drawing/2014/main" id="{EA740811-CA7E-C705-8FA2-3568CA76639B}"/>
              </a:ext>
            </a:extLst>
          </p:cNvPr>
          <p:cNvSpPr txBox="1"/>
          <p:nvPr/>
        </p:nvSpPr>
        <p:spPr>
          <a:xfrm>
            <a:off x="278706" y="658564"/>
            <a:ext cx="2651527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Missionierung, einer als „unzivilisiert“ erachteten Bevölkerung Glauben und Kultur aufzwingen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450F9B7A-E6B8-9082-1461-3812B9D04E1D}"/>
              </a:ext>
            </a:extLst>
          </p:cNvPr>
          <p:cNvSpPr txBox="1"/>
          <p:nvPr/>
        </p:nvSpPr>
        <p:spPr>
          <a:xfrm>
            <a:off x="219242" y="5051479"/>
            <a:ext cx="3483529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Idee von einer „Musterkolonie“, </a:t>
            </a:r>
            <a:r>
              <a:rPr lang="de-DE" dirty="0" err="1"/>
              <a:t>Exotisierung</a:t>
            </a:r>
            <a:r>
              <a:rPr lang="de-DE" dirty="0"/>
              <a:t>, deutsches Paradies im Osten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CA85407C-EED4-5754-D094-018DC339ECBD}"/>
              </a:ext>
            </a:extLst>
          </p:cNvPr>
          <p:cNvSpPr txBox="1"/>
          <p:nvPr/>
        </p:nvSpPr>
        <p:spPr>
          <a:xfrm flipH="1">
            <a:off x="9833100" y="4359063"/>
            <a:ext cx="2074028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Umdeutung der Ausbeutung in Entwicklungshilfe </a:t>
            </a: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B0A47E32-3750-28FC-AE4B-CD58A03EC9CB}"/>
              </a:ext>
            </a:extLst>
          </p:cNvPr>
          <p:cNvSpPr txBox="1"/>
          <p:nvPr/>
        </p:nvSpPr>
        <p:spPr>
          <a:xfrm>
            <a:off x="9833100" y="2202609"/>
            <a:ext cx="168177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Deutsches Bier</a:t>
            </a:r>
          </a:p>
        </p:txBody>
      </p:sp>
      <p:sp>
        <p:nvSpPr>
          <p:cNvPr id="112" name="Textfeld 111">
            <a:extLst>
              <a:ext uri="{FF2B5EF4-FFF2-40B4-BE49-F238E27FC236}">
                <a16:creationId xmlns:a16="http://schemas.microsoft.com/office/drawing/2014/main" id="{9CF5F5FC-2ED7-A6B9-B2AD-6B8BE6245BF6}"/>
              </a:ext>
            </a:extLst>
          </p:cNvPr>
          <p:cNvSpPr txBox="1"/>
          <p:nvPr/>
        </p:nvSpPr>
        <p:spPr>
          <a:xfrm>
            <a:off x="6875073" y="110742"/>
            <a:ext cx="300621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deutsche Idylle, sehr allgemein europäische Kultur in Werbung und Tourismus</a:t>
            </a:r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5E70D919-7234-3F5B-1C8F-4AEFD78BAED9}"/>
              </a:ext>
            </a:extLst>
          </p:cNvPr>
          <p:cNvSpPr txBox="1"/>
          <p:nvPr/>
        </p:nvSpPr>
        <p:spPr>
          <a:xfrm>
            <a:off x="6302555" y="5248514"/>
            <a:ext cx="2336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Partnerstädte (Regensburg, Mannheim, Kiel in Planung)</a:t>
            </a:r>
          </a:p>
        </p:txBody>
      </p:sp>
      <p:cxnSp>
        <p:nvCxnSpPr>
          <p:cNvPr id="138" name="Gerade Verbindung mit Pfeil 137">
            <a:extLst>
              <a:ext uri="{FF2B5EF4-FFF2-40B4-BE49-F238E27FC236}">
                <a16:creationId xmlns:a16="http://schemas.microsoft.com/office/drawing/2014/main" id="{B5009D83-7A14-8F0F-221C-79B900489BF3}"/>
              </a:ext>
            </a:extLst>
          </p:cNvPr>
          <p:cNvCxnSpPr>
            <a:cxnSpLocks/>
            <a:stCxn id="29" idx="2"/>
            <a:endCxn id="127" idx="0"/>
          </p:cNvCxnSpPr>
          <p:nvPr/>
        </p:nvCxnSpPr>
        <p:spPr>
          <a:xfrm flipH="1">
            <a:off x="7470597" y="4543729"/>
            <a:ext cx="1290598" cy="704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3" name="Folienzoom 152">
                <a:extLst>
                  <a:ext uri="{FF2B5EF4-FFF2-40B4-BE49-F238E27FC236}">
                    <a16:creationId xmlns:a16="http://schemas.microsoft.com/office/drawing/2014/main" id="{A1EDD855-7AE9-77F4-3229-35D7B650C97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606540" y="3078497"/>
              <a:ext cx="1944366" cy="729556"/>
            </p:xfrm>
            <a:graphic>
              <a:graphicData uri="http://schemas.microsoft.com/office/powerpoint/2016/slidezoom">
                <pslz:sldZm>
                  <pslz:sldZmObj sldId="262" cId="2997397656">
                    <pslz:zmPr id="{F50CA88F-34F5-4491-BB41-7E31EC030E54}" imageType="cover" transitionDur="1000" showBg="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44366" cy="729556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3" name="Folienzoom 152">
                <a:extLst>
                  <a:ext uri="{FF2B5EF4-FFF2-40B4-BE49-F238E27FC236}">
                    <a16:creationId xmlns:a16="http://schemas.microsoft.com/office/drawing/2014/main" id="{A1EDD855-7AE9-77F4-3229-35D7B650C97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06540" y="3078497"/>
                <a:ext cx="1944366" cy="72955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417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CE506-8435-B045-AEE4-16508AD5A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719661"/>
          </a:xfrm>
        </p:spPr>
        <p:txBody>
          <a:bodyPr/>
          <a:lstStyle/>
          <a:p>
            <a:pPr algn="ctr"/>
            <a:r>
              <a:rPr lang="de-DE" dirty="0"/>
              <a:t>Ablauf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24F824-D838-E341-9B7D-F52261AF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-289931"/>
            <a:ext cx="7796540" cy="825190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de-DE" dirty="0"/>
              <a:t>Besprechung der Hausaufgabe (Grundlagentexte/Berliner Mauer)</a:t>
            </a:r>
          </a:p>
          <a:p>
            <a:pPr>
              <a:buFont typeface="Wingdings" pitchFamily="2" charset="2"/>
              <a:buChar char="v"/>
            </a:pPr>
            <a:r>
              <a:rPr lang="de-DE" dirty="0"/>
              <a:t>Erinnerungsorte in München (Bayern)</a:t>
            </a:r>
          </a:p>
          <a:p>
            <a:pPr>
              <a:buFont typeface="Wingdings" pitchFamily="2" charset="2"/>
              <a:buChar char="v"/>
            </a:pPr>
            <a:r>
              <a:rPr lang="de-DE" dirty="0"/>
              <a:t>Erinnerungsorte mit Bezug zu China und Deutschland</a:t>
            </a:r>
          </a:p>
          <a:p>
            <a:pPr>
              <a:buFont typeface="Wingdings" pitchFamily="2" charset="2"/>
              <a:buChar char="v"/>
            </a:pPr>
            <a:r>
              <a:rPr lang="de-DE" dirty="0"/>
              <a:t>Fazit/Ausblick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1492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397E297-664A-4AD8-CFC5-1E3E9C674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0069" y="345815"/>
            <a:ext cx="8118637" cy="4902460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C878D22-138F-0DA9-477E-C0465D35E50E}"/>
              </a:ext>
            </a:extLst>
          </p:cNvPr>
          <p:cNvSpPr txBox="1"/>
          <p:nvPr/>
        </p:nvSpPr>
        <p:spPr>
          <a:xfrm>
            <a:off x="2543174" y="5558078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effectLst/>
              </a:rPr>
              <a:t>Hufschlag, Inge (2012): Am Gelben Meer: Qingdao – Wo China mal richtig deutsch aussieht. </a:t>
            </a:r>
            <a:r>
              <a:rPr lang="de-DE" sz="1400" i="1" dirty="0">
                <a:effectLst/>
              </a:rPr>
              <a:t>Die Welt</a:t>
            </a:r>
            <a:r>
              <a:rPr lang="de-DE" sz="1400" dirty="0">
                <a:effectLst/>
              </a:rPr>
              <a:t>, 27. März 2012. </a:t>
            </a:r>
            <a:r>
              <a:rPr lang="de-DE" sz="1400" dirty="0">
                <a:effectLst/>
                <a:hlinkClick r:id="rId3"/>
              </a:rPr>
              <a:t>https://www.welt.de/reise/staedtereisen/article13946626/Qingdao-Wo-China-mal-richtig-deutsch-aussieht.html</a:t>
            </a:r>
            <a:r>
              <a:rPr lang="de-DE" sz="14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0573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2">
            <a:extLst>
              <a:ext uri="{FF2B5EF4-FFF2-40B4-BE49-F238E27FC236}">
                <a16:creationId xmlns:a16="http://schemas.microsoft.com/office/drawing/2014/main" id="{D028FBE5-2515-4CF7-9061-EDC988E0A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4">
            <a:extLst>
              <a:ext uri="{FF2B5EF4-FFF2-40B4-BE49-F238E27FC236}">
                <a16:creationId xmlns:a16="http://schemas.microsoft.com/office/drawing/2014/main" id="{10C2A92B-92F5-430A-A370-FD864418A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C151BBAC-D417-4C14-AAFE-8AAA55B26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18">
            <a:extLst>
              <a:ext uri="{FF2B5EF4-FFF2-40B4-BE49-F238E27FC236}">
                <a16:creationId xmlns:a16="http://schemas.microsoft.com/office/drawing/2014/main" id="{7DBE5AD7-4CDA-4167-83AD-34003BB38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3D580359-F271-4995-847D-4B9BBE8DE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FFE338A2-FC59-4CD5-84F6-6D7B39CC5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974AFE-EA07-ABCE-AF13-28634705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704" y="808056"/>
            <a:ext cx="3013024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100"/>
              <a:t>Deutsche Ingenieurskunst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7AF8E1F-274B-B45E-0B28-D2933BB03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7458" r="27178" b="-1"/>
          <a:stretch/>
        </p:blipFill>
        <p:spPr>
          <a:xfrm>
            <a:off x="1659296" y="647190"/>
            <a:ext cx="4914867" cy="5564283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AA4322F-72C2-C31D-9428-DE896843EC38}"/>
              </a:ext>
            </a:extLst>
          </p:cNvPr>
          <p:cNvSpPr txBox="1"/>
          <p:nvPr/>
        </p:nvSpPr>
        <p:spPr>
          <a:xfrm>
            <a:off x="7559704" y="2052116"/>
            <a:ext cx="3013025" cy="3997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300"/>
              <a:t>“Tsingtao Brewery Co., Ltd. (hereinafter referred to as ‘Tsingtao’) </a:t>
            </a:r>
            <a:r>
              <a:rPr lang="en-US" sz="1300" b="1"/>
              <a:t>was established in 1903 by German and British merchants</a:t>
            </a:r>
            <a:r>
              <a:rPr lang="en-US" sz="1300"/>
              <a:t> as Germania-Brauerei Tsingtao Co., Ltd. […]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endParaRPr lang="en-US" sz="1300"/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300"/>
              <a:t>At Tsingtao, we bring together a unique formula of bold Chinese craftsmanship, </a:t>
            </a:r>
            <a:r>
              <a:rPr lang="en-US" sz="1300" b="1"/>
              <a:t>refined German technology</a:t>
            </a:r>
            <a:r>
              <a:rPr lang="en-US" sz="1300"/>
              <a:t>, and the most extraordinary selection of ingredients to craft a truly refreshing beer. 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endParaRPr lang="en-US" sz="1300"/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300"/>
              <a:t>Our first award dates back to 1906 at the Munich International Expo.”</a:t>
            </a: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A8F57220-9A7B-4037-B5C5-8BE03B333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9A7EB5C-8E4A-F184-E8B5-84AFCB190D73}"/>
              </a:ext>
            </a:extLst>
          </p:cNvPr>
          <p:cNvSpPr txBox="1"/>
          <p:nvPr/>
        </p:nvSpPr>
        <p:spPr>
          <a:xfrm>
            <a:off x="419100" y="560653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hlinkClick r:id="rId6"/>
              </a:rPr>
              <a:t>                                       v          ABOUT TSINGTAO - Tsingtao Brewery Co.,Ltd.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997397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CAB36A-D681-0368-63F4-1A61DBD39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Ort des Vergessens /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lieux</a:t>
            </a:r>
            <a:r>
              <a:rPr lang="de-DE" dirty="0"/>
              <a:t> </a:t>
            </a:r>
            <a:r>
              <a:rPr lang="de-DE" dirty="0" err="1"/>
              <a:t>d'oubli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79697B5-753F-1B0B-10FA-BA840D28B19D}"/>
              </a:ext>
            </a:extLst>
          </p:cNvPr>
          <p:cNvSpPr txBox="1"/>
          <p:nvPr/>
        </p:nvSpPr>
        <p:spPr>
          <a:xfrm>
            <a:off x="438149" y="3539856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effectLst/>
              </a:rPr>
              <a:t>Hufschlag, Inge (2012): Am Gelben Meer: Qingdao – Wo China mal richtig deutsch aussieht. </a:t>
            </a:r>
            <a:r>
              <a:rPr lang="de-DE" sz="1400" i="1" dirty="0">
                <a:effectLst/>
              </a:rPr>
              <a:t>Die Welt</a:t>
            </a:r>
            <a:r>
              <a:rPr lang="de-DE" sz="1400" dirty="0">
                <a:effectLst/>
              </a:rPr>
              <a:t>, 27. März 2012. </a:t>
            </a:r>
            <a:r>
              <a:rPr lang="de-DE" sz="1400" dirty="0">
                <a:effectLst/>
                <a:hlinkClick r:id="rId2"/>
              </a:rPr>
              <a:t>https://www.welt.de/reise/staedtereisen/article13946626/Qingdao-Wo-China-mal-richtig-deutsch-aussieht.html</a:t>
            </a:r>
            <a:r>
              <a:rPr lang="de-DE" sz="1400" dirty="0">
                <a:effectLst/>
              </a:rPr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7699AB4-4A95-D557-6464-6FFA24D83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026" y="2779254"/>
            <a:ext cx="4400550" cy="24753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ED44FB9-234B-368E-FE80-D21EE28EF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8149" y="1676310"/>
            <a:ext cx="8407832" cy="17526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A541C8E-26C3-C4F3-4987-C6BF38E1A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5" y="4762138"/>
            <a:ext cx="7404481" cy="1206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6CD993C-B0D4-848D-4397-EE0635972843}"/>
              </a:ext>
            </a:extLst>
          </p:cNvPr>
          <p:cNvSpPr txBox="1"/>
          <p:nvPr/>
        </p:nvSpPr>
        <p:spPr>
          <a:xfrm>
            <a:off x="698715" y="6033375"/>
            <a:ext cx="6453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Ming, Charlotte (2023): Unter deutschen Dächern. TAZ – Die Tageszeitung, 31.01.2023</a:t>
            </a:r>
          </a:p>
          <a:p>
            <a:r>
              <a:rPr lang="de-DE" sz="1400" dirty="0"/>
              <a:t> </a:t>
            </a:r>
            <a:r>
              <a:rPr lang="de-DE" sz="1400" dirty="0">
                <a:hlinkClick r:id="rId6"/>
              </a:rPr>
              <a:t>https://taz.de/Kolonialvergangenheit-mit-China/!5908989/</a:t>
            </a:r>
            <a:r>
              <a:rPr lang="de-DE" sz="1400" dirty="0"/>
              <a:t>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A7FFA19-6361-AA8B-DD6E-F2EF12B5560C}"/>
              </a:ext>
            </a:extLst>
          </p:cNvPr>
          <p:cNvSpPr txBox="1"/>
          <p:nvPr/>
        </p:nvSpPr>
        <p:spPr>
          <a:xfrm>
            <a:off x="8972550" y="5383924"/>
            <a:ext cx="30003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China </a:t>
            </a:r>
            <a:r>
              <a:rPr lang="de-DE" sz="1400" dirty="0" err="1"/>
              <a:t>Matters</a:t>
            </a:r>
            <a:r>
              <a:rPr lang="de-DE" sz="1400" dirty="0"/>
              <a:t> (2022): Tsingtao bringt Menschen zusammen. </a:t>
            </a:r>
            <a:r>
              <a:rPr lang="de-DE" sz="1400" dirty="0">
                <a:hlinkClick r:id="rId7"/>
              </a:rPr>
              <a:t>https://www.youtube.com/watch?v=dpUKCKSyHsc&amp;ab_channel=ChinaMatters</a:t>
            </a:r>
            <a:r>
              <a:rPr lang="de-D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8754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1">
            <a:extLst>
              <a:ext uri="{FF2B5EF4-FFF2-40B4-BE49-F238E27FC236}">
                <a16:creationId xmlns:a16="http://schemas.microsoft.com/office/drawing/2014/main" id="{796AFA90-1DF2-427D-B002-A09D93A15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3">
            <a:extLst>
              <a:ext uri="{FF2B5EF4-FFF2-40B4-BE49-F238E27FC236}">
                <a16:creationId xmlns:a16="http://schemas.microsoft.com/office/drawing/2014/main" id="{805602A8-6E8C-46E5-8FDD-2BC227550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1" name="Picture 25">
            <a:extLst>
              <a:ext uri="{FF2B5EF4-FFF2-40B4-BE49-F238E27FC236}">
                <a16:creationId xmlns:a16="http://schemas.microsoft.com/office/drawing/2014/main" id="{BB2E129B-3512-41A6-94F1-4B4FEA817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2" name="Rectangle 27">
            <a:extLst>
              <a:ext uri="{FF2B5EF4-FFF2-40B4-BE49-F238E27FC236}">
                <a16:creationId xmlns:a16="http://schemas.microsoft.com/office/drawing/2014/main" id="{891C00A1-D917-4D03-B713-9881557CE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1BA3F0C2-72FC-4945-8B22-3BE47B397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1">
            <a:extLst>
              <a:ext uri="{FF2B5EF4-FFF2-40B4-BE49-F238E27FC236}">
                <a16:creationId xmlns:a16="http://schemas.microsoft.com/office/drawing/2014/main" id="{3410D66C-3847-4B32-B505-01B23358B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CAB36A-D681-0368-63F4-1A61DBD3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5" y="808056"/>
            <a:ext cx="2668106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200"/>
              <a:t>Ort des Vergessens / Les lieux d'oubli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3B59D38-93E3-F35C-9E8F-ABD529F0BF4B}"/>
              </a:ext>
            </a:extLst>
          </p:cNvPr>
          <p:cNvSpPr txBox="1"/>
          <p:nvPr/>
        </p:nvSpPr>
        <p:spPr>
          <a:xfrm>
            <a:off x="1964444" y="2052116"/>
            <a:ext cx="2664217" cy="3997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/>
              <a:t>Conti, Nadine (2023): Vergessene koloniale Geschichte. TAZ – Die Tageszeitung, 04.03.2023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/>
              <a:t> </a:t>
            </a:r>
            <a:r>
              <a:rPr lang="en-US" sz="1600">
                <a:hlinkClick r:id="rId5"/>
              </a:rPr>
              <a:t>https://taz.de/Ausstellung-Kriegsbeute-aus-China/!5917634/</a:t>
            </a:r>
            <a:r>
              <a:rPr lang="en-US" sz="1600"/>
              <a:t> </a:t>
            </a:r>
          </a:p>
        </p:txBody>
      </p:sp>
      <p:sp>
        <p:nvSpPr>
          <p:cNvPr id="45" name="Rectangle 33">
            <a:extLst>
              <a:ext uri="{FF2B5EF4-FFF2-40B4-BE49-F238E27FC236}">
                <a16:creationId xmlns:a16="http://schemas.microsoft.com/office/drawing/2014/main" id="{C43DB4DB-4F6A-4E8D-B9A3-74E5A8453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4647" y="0"/>
            <a:ext cx="594354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9607B877-94F3-E1F4-3161-3CCB2C65B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757967" y="724634"/>
            <a:ext cx="5305220" cy="2135351"/>
          </a:xfrm>
          <a:prstGeom prst="rect">
            <a:avLst/>
          </a:prstGeom>
          <a:ln w="12700">
            <a:noFill/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31FCBDC-FCD6-46FA-989A-9B7496896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2490" y="232459"/>
            <a:ext cx="5446447" cy="3114340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64A9291-AC39-5132-97EA-1063DF4298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7967" y="4274682"/>
            <a:ext cx="5305219" cy="1565040"/>
          </a:xfrm>
          <a:prstGeom prst="rect">
            <a:avLst/>
          </a:prstGeom>
          <a:ln w="12700">
            <a:noFill/>
          </a:ln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66EB2AB-6794-4C3C-A92D-4876AB0BE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2490" y="3500835"/>
            <a:ext cx="5446447" cy="3114340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34BD4E6-C736-4064-AF1F-3C5B402E1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71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2CA07-A42C-D142-3920-35E143B87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Eignung des Erinnerungsortes für das kulturelle Lernen im DaF-Unterricht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1EC964-D933-7761-D0FD-8FB031AF7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Kriterien von Badstübner-</a:t>
            </a:r>
            <a:r>
              <a:rPr lang="de-DE" dirty="0" err="1"/>
              <a:t>Kizik</a:t>
            </a:r>
            <a:r>
              <a:rPr lang="de-DE" dirty="0"/>
              <a:t> (2020:658f.)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rgbClr val="FFC000"/>
                </a:solidFill>
              </a:rPr>
              <a:t>Wiedererkennungswert für größere Gruppen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rgbClr val="00B050"/>
                </a:solidFill>
              </a:rPr>
              <a:t>Historische Wurzel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rgbClr val="00B050"/>
                </a:solidFill>
              </a:rPr>
              <a:t>Rezeptionswürdigkeit zeigt sich durch verschiedenen Formen der Rezeption und Bearbeitung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rgbClr val="FFC000"/>
                </a:solidFill>
              </a:rPr>
              <a:t>Rezeption und Gebrauch sind in gewisser Weise ritualisiert; </a:t>
            </a:r>
            <a:r>
              <a:rPr lang="de-DE" dirty="0">
                <a:solidFill>
                  <a:srgbClr val="FF0000"/>
                </a:solidFill>
              </a:rPr>
              <a:t>im Alltag größerer Gruppen im deutschsprachigen Raum verankert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rgbClr val="00B050"/>
                </a:solidFill>
              </a:rPr>
              <a:t>symbolischer Bedeutungsüberschuss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rgbClr val="00B050"/>
                </a:solidFill>
              </a:rPr>
              <a:t>lässt Aussagen zur Entstehung, Funktion und Tradierung von Erinnerungsbeständen zu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3250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4A1565-B7E1-4C59-84A2-5831F1160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8B134C-47B2-49B8-B810-2931B20EA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50BD34-8417-42DB-BEA7-96B1E4156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E04A24D-ECF7-4024-BAC2-981BA69CF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C3D135-9831-45A9-8FBE-2A2548C8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375ABF-52E0-4C78-B2CF-0A949D7D8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12CA07-A42C-D142-3920-35E143B87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808056"/>
            <a:ext cx="3969504" cy="1077229"/>
          </a:xfrm>
        </p:spPr>
        <p:txBody>
          <a:bodyPr>
            <a:normAutofit/>
          </a:bodyPr>
          <a:lstStyle/>
          <a:p>
            <a:pPr algn="l"/>
            <a:r>
              <a:rPr lang="de-DE" sz="2100"/>
              <a:t>Eignung des Erinnerungsortes für das kulturelle Lernen im DaF-Unterricht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1EC964-D933-7761-D0FD-8FB031AF7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803" y="2052116"/>
            <a:ext cx="3969505" cy="3997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/>
              <a:t>Fremdsprachendidaktische Kriterien von Badstübner-Kizik (2020:659f.)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de-DE" sz="1800"/>
              <a:t>multimedial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de-DE" sz="1800"/>
              <a:t>lässt sich in Einzelaspekte / Teilformate fassen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de-DE" sz="1800"/>
              <a:t>Authentizität und Progression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de-DE" sz="1800"/>
              <a:t>Anschlussmöglichkeit an die Lebenswelt der Lernenden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60E466-9D93-1FE0-FFFE-B68ACA325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768" y="1546869"/>
            <a:ext cx="3994617" cy="3764925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4BB1BDF-EAFF-49B6-ABF3-7F9B3201C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55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39895-9D30-753B-76AE-D1E2BD67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1691CA-9635-39B5-7B22-912B1ADA4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Was haben Sie gelernt, was war neu für Sie?</a:t>
            </a:r>
          </a:p>
          <a:p>
            <a:r>
              <a:rPr lang="de-DE" dirty="0"/>
              <a:t>Kommentare</a:t>
            </a:r>
            <a:r>
              <a:rPr lang="de-DE"/>
              <a:t>/Anmerkungen </a:t>
            </a:r>
          </a:p>
        </p:txBody>
      </p:sp>
    </p:spTree>
    <p:extLst>
      <p:ext uri="{BB962C8B-B14F-4D97-AF65-F5344CB8AC3E}">
        <p14:creationId xmlns:p14="http://schemas.microsoft.com/office/powerpoint/2010/main" val="2584623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B18828-F512-3947-AC6A-7479ADFF5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530542"/>
          </a:xfrm>
        </p:spPr>
        <p:txBody>
          <a:bodyPr>
            <a:normAutofit/>
          </a:bodyPr>
          <a:lstStyle/>
          <a:p>
            <a:pPr algn="l"/>
            <a:r>
              <a:rPr lang="de-DE" sz="480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A76798-8B02-7B4B-A0F2-769C21507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874" y="2662280"/>
            <a:ext cx="8207265" cy="3387664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de-DE" sz="1000" dirty="0"/>
              <a:t>Etienne François/Hagen Schulze (Hrsg.), Deutsche Erinnerungsorte, 3 Bde., München 2001.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de-DE" sz="1000" dirty="0"/>
              <a:t>Pierre Nora (Hrsg.), Les </a:t>
            </a:r>
            <a:r>
              <a:rPr lang="de-DE" sz="1000" dirty="0" err="1"/>
              <a:t>lieux</a:t>
            </a:r>
            <a:r>
              <a:rPr lang="de-DE" sz="1000" dirty="0"/>
              <a:t> de </a:t>
            </a:r>
            <a:r>
              <a:rPr lang="de-DE" sz="1000" dirty="0" err="1"/>
              <a:t>mémoire</a:t>
            </a:r>
            <a:r>
              <a:rPr lang="de-DE" sz="1000" dirty="0"/>
              <a:t>, 7 Bde., Paris 1984-1994: I. La </a:t>
            </a:r>
            <a:r>
              <a:rPr lang="de-DE" sz="1000" dirty="0" err="1"/>
              <a:t>République</a:t>
            </a:r>
            <a:r>
              <a:rPr lang="de-DE" sz="1000" dirty="0"/>
              <a:t> (1984);II. La Nation, 3 Bde. (1986); III. Les France, 3 Bde. (1993).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de-DE" sz="1000" dirty="0"/>
              <a:t>Carrier, Peter, Pierre Noras Les </a:t>
            </a:r>
            <a:r>
              <a:rPr lang="de-DE" sz="1000" dirty="0" err="1"/>
              <a:t>Lieux</a:t>
            </a:r>
            <a:r>
              <a:rPr lang="de-DE" sz="1000" dirty="0"/>
              <a:t> de </a:t>
            </a:r>
            <a:r>
              <a:rPr lang="de-DE" sz="1000" dirty="0" err="1"/>
              <a:t>mémoire</a:t>
            </a:r>
            <a:r>
              <a:rPr lang="de-DE" sz="1000" dirty="0"/>
              <a:t> als Diagnose und Symptom des </a:t>
            </a:r>
            <a:r>
              <a:rPr lang="de-DE" sz="1000" dirty="0" err="1"/>
              <a:t>zeitgenössischenErinnerungskultes</a:t>
            </a:r>
            <a:r>
              <a:rPr lang="de-DE" sz="1000" dirty="0"/>
              <a:t>, Gerald Echterhoff/Martin Saar (Hrsg.), Kontexte und Kulturen des Erinnerns. </a:t>
            </a:r>
            <a:r>
              <a:rPr lang="de-DE" sz="1000" dirty="0" err="1"/>
              <a:t>MauriceHalbwachs</a:t>
            </a:r>
            <a:r>
              <a:rPr lang="de-DE" sz="1000" dirty="0"/>
              <a:t> und das Paradigma des kollektiven Gedächtnisses, Konstanz 2002.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de-DE" sz="1000" dirty="0"/>
              <a:t>Kreis, Georg, Pierre Nora besser verstehen – und kritisieren, </a:t>
            </a:r>
            <a:r>
              <a:rPr lang="de-DE" sz="1000" dirty="0" err="1"/>
              <a:t>ders</a:t>
            </a:r>
            <a:r>
              <a:rPr lang="de-DE" sz="1000" dirty="0"/>
              <a:t>., Schweizer Erinnerungsorte. Aus </a:t>
            </a:r>
            <a:r>
              <a:rPr lang="de-DE" sz="1000" dirty="0" err="1"/>
              <a:t>demSpeicher</a:t>
            </a:r>
            <a:r>
              <a:rPr lang="de-DE" sz="1000" dirty="0"/>
              <a:t> der </a:t>
            </a:r>
            <a:r>
              <a:rPr lang="de-DE" sz="1000" dirty="0" err="1"/>
              <a:t>Swissness</a:t>
            </a:r>
            <a:r>
              <a:rPr lang="de-DE" sz="1000" dirty="0"/>
              <a:t>, Zürich 2010.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de-DE" sz="1000" dirty="0"/>
              <a:t>Cornelia </a:t>
            </a:r>
            <a:r>
              <a:rPr lang="de-DE" sz="1000" dirty="0" err="1"/>
              <a:t>Siebeck,Erinnerungsorte</a:t>
            </a:r>
            <a:r>
              <a:rPr lang="de-DE" sz="1000" dirty="0"/>
              <a:t>, </a:t>
            </a:r>
            <a:r>
              <a:rPr lang="de-DE" sz="1000" dirty="0" err="1"/>
              <a:t>Lieux</a:t>
            </a:r>
            <a:r>
              <a:rPr lang="de-DE" sz="1000" dirty="0"/>
              <a:t> </a:t>
            </a:r>
            <a:r>
              <a:rPr lang="de-DE" sz="1000" dirty="0" err="1"/>
              <a:t>deMémoire,Version</a:t>
            </a:r>
            <a:r>
              <a:rPr lang="de-DE" sz="1000" dirty="0"/>
              <a:t>: 1.0, in: Docupedia-Zeitgeschichte,02.03.2017http://</a:t>
            </a:r>
            <a:r>
              <a:rPr lang="de-DE" sz="1000" dirty="0" err="1"/>
              <a:t>docupedia.de</a:t>
            </a:r>
            <a:r>
              <a:rPr lang="de-DE" sz="1000" dirty="0"/>
              <a:t>/</a:t>
            </a:r>
            <a:r>
              <a:rPr lang="de-DE" sz="1000" dirty="0" err="1"/>
              <a:t>zg</a:t>
            </a:r>
            <a:r>
              <a:rPr lang="de-DE" sz="1000" dirty="0"/>
              <a:t>/Siebeck_erinnerungsorte_v1_de_2017DOI: </a:t>
            </a:r>
            <a:r>
              <a:rPr lang="de-DE" sz="1000" dirty="0">
                <a:hlinkClick r:id="rId4"/>
              </a:rPr>
              <a:t>http://dx.doi.org/10.14765/zzf.dok.2.784.v1</a:t>
            </a:r>
            <a:r>
              <a:rPr lang="de-DE" sz="1000" dirty="0"/>
              <a:t>.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de-DE" sz="1000" i="1" dirty="0"/>
              <a:t>Was ist ein Erinnerungsort? </a:t>
            </a:r>
            <a:r>
              <a:rPr lang="de-DE" sz="1000" dirty="0"/>
              <a:t>In: https://</a:t>
            </a:r>
            <a:r>
              <a:rPr lang="de-DE" sz="1000" dirty="0" err="1"/>
              <a:t>uol.de</a:t>
            </a:r>
            <a:r>
              <a:rPr lang="de-DE" sz="1000" dirty="0"/>
              <a:t>/</a:t>
            </a:r>
            <a:r>
              <a:rPr lang="de-DE" sz="1000" dirty="0" err="1"/>
              <a:t>geschichte</a:t>
            </a:r>
            <a:r>
              <a:rPr lang="de-DE" sz="1000" dirty="0"/>
              <a:t>/</a:t>
            </a:r>
            <a:r>
              <a:rPr lang="de-DE" sz="1000" dirty="0" err="1"/>
              <a:t>studium</a:t>
            </a:r>
            <a:r>
              <a:rPr lang="de-DE" sz="1000" dirty="0"/>
              <a:t>-und-lehre/lehre/projektlehre/regionale-erinnerungsorte/was-ist-ein-</a:t>
            </a:r>
            <a:r>
              <a:rPr lang="de-DE" sz="1000" dirty="0" err="1"/>
              <a:t>erinnerungsort</a:t>
            </a:r>
            <a:r>
              <a:rPr lang="de-DE" sz="1000" dirty="0"/>
              <a:t>..</a:t>
            </a:r>
          </a:p>
          <a:p>
            <a:pPr marL="0" indent="0">
              <a:lnSpc>
                <a:spcPct val="110000"/>
              </a:lnSpc>
              <a:buNone/>
            </a:pPr>
            <a:endParaRPr lang="de-DE" sz="1000" dirty="0"/>
          </a:p>
          <a:p>
            <a:pPr marL="0" indent="0">
              <a:lnSpc>
                <a:spcPct val="110000"/>
              </a:lnSpc>
              <a:buNone/>
            </a:pPr>
            <a:endParaRPr lang="de-DE" sz="1000" dirty="0"/>
          </a:p>
          <a:p>
            <a:pPr marL="0" indent="0">
              <a:lnSpc>
                <a:spcPct val="110000"/>
              </a:lnSpc>
              <a:buNone/>
            </a:pPr>
            <a:endParaRPr lang="de-DE" sz="1000" dirty="0"/>
          </a:p>
          <a:p>
            <a:pPr marL="0" indent="0">
              <a:lnSpc>
                <a:spcPct val="110000"/>
              </a:lnSpc>
              <a:buNone/>
            </a:pPr>
            <a:endParaRPr lang="de-DE" sz="1000" dirty="0"/>
          </a:p>
          <a:p>
            <a:pPr marL="0" indent="0">
              <a:lnSpc>
                <a:spcPct val="110000"/>
              </a:lnSpc>
              <a:buNone/>
            </a:pP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005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hreibmaschinentype, bereit ein Fragezeichen zu drucken">
            <a:extLst>
              <a:ext uri="{FF2B5EF4-FFF2-40B4-BE49-F238E27FC236}">
                <a16:creationId xmlns:a16="http://schemas.microsoft.com/office/drawing/2014/main" id="{DB48F8F7-2AC3-F57B-69DA-2A1670789D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5728" r="-1" b="-1"/>
          <a:stretch/>
        </p:blipFill>
        <p:spPr>
          <a:xfrm>
            <a:off x="153" y="10"/>
            <a:ext cx="12191695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03F478A-D6DD-51CE-F55C-B5B178998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de-DE" dirty="0"/>
              <a:t>Einstieg </a:t>
            </a:r>
            <a:endParaRPr lang="de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C84232-3FC9-50EA-959F-B42DEE554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0579" y="2052116"/>
            <a:ext cx="7959560" cy="3997828"/>
          </a:xfrm>
        </p:spPr>
        <p:txBody>
          <a:bodyPr>
            <a:normAutofit/>
          </a:bodyPr>
          <a:lstStyle/>
          <a:p>
            <a:r>
              <a:rPr lang="de-DE" dirty="0"/>
              <a:t>Schreiben Sie ein „Akrostichon“ zu China und eines zu Deutschland; zu Bayern ein </a:t>
            </a:r>
            <a:r>
              <a:rPr lang="de-DE" dirty="0" err="1"/>
              <a:t>Assoziogramm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242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rille auf einem Buch">
            <a:extLst>
              <a:ext uri="{FF2B5EF4-FFF2-40B4-BE49-F238E27FC236}">
                <a16:creationId xmlns:a16="http://schemas.microsoft.com/office/drawing/2014/main" id="{E6EA8A25-6ECC-ACEF-25B1-8D7BDC826A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4111" r="-1" b="981"/>
          <a:stretch/>
        </p:blipFill>
        <p:spPr>
          <a:xfrm>
            <a:off x="153" y="10"/>
            <a:ext cx="12191695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074B5F9-562B-FBF0-B660-1EA41FBF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de-DE" sz="2100" dirty="0"/>
              <a:t>Besprechen der Hausaufgabe </a:t>
            </a:r>
            <a:br>
              <a:rPr lang="de-DE" sz="2100" dirty="0"/>
            </a:br>
            <a:r>
              <a:rPr lang="de-DE" sz="2100" dirty="0"/>
              <a:t>(</a:t>
            </a:r>
            <a:r>
              <a:rPr lang="de-DE" sz="2100" dirty="0" err="1"/>
              <a:t>Partner:innenarbeit</a:t>
            </a:r>
            <a:r>
              <a:rPr lang="de-DE" sz="2100" dirty="0"/>
              <a:t>)</a:t>
            </a:r>
            <a:br>
              <a:rPr lang="de-DE" sz="2100" dirty="0"/>
            </a:br>
            <a:r>
              <a:rPr lang="de-DE" sz="2100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C7BE5C-EA4C-B207-6F54-6B08E3810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0579" y="2052116"/>
            <a:ext cx="7959560" cy="3997828"/>
          </a:xfrm>
        </p:spPr>
        <p:txBody>
          <a:bodyPr>
            <a:normAutofit/>
          </a:bodyPr>
          <a:lstStyle/>
          <a:p>
            <a:r>
              <a:rPr lang="de-DE" dirty="0"/>
              <a:t>Wie war es für Sie, die beiden Grundlagentexte zu lesen?</a:t>
            </a:r>
          </a:p>
          <a:p>
            <a:r>
              <a:rPr lang="de-DE" dirty="0"/>
              <a:t>Haben Sie Rückfragen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778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1" name="Picture 3122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152" name="Picture 3124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153" name="Rectangle 3126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4" name="Rectangle 3128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5" name="Rectangle 3130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6" name="Rectangle 3132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7" name="TextBox 3134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3158" name="Rectangle 3136">
            <a:extLst>
              <a:ext uri="{FF2B5EF4-FFF2-40B4-BE49-F238E27FC236}">
                <a16:creationId xmlns:a16="http://schemas.microsoft.com/office/drawing/2014/main" id="{147E635D-C3B4-465B-AF24-991B6BF63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59" name="Picture 3138">
            <a:extLst>
              <a:ext uri="{FF2B5EF4-FFF2-40B4-BE49-F238E27FC236}">
                <a16:creationId xmlns:a16="http://schemas.microsoft.com/office/drawing/2014/main" id="{4A0623D0-396B-499E-BBFB-C17F1BB0F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074" name="Picture 2" descr="Der Bau der Berliner Mauer hat die Kultur enorm beflügelt - Kultur - SZ.de">
            <a:extLst>
              <a:ext uri="{FF2B5EF4-FFF2-40B4-BE49-F238E27FC236}">
                <a16:creationId xmlns:a16="http://schemas.microsoft.com/office/drawing/2014/main" id="{6DA69533-60E6-6052-0D4A-138DC657F3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/>
          <a:stretch/>
        </p:blipFill>
        <p:spPr bwMode="auto">
          <a:xfrm>
            <a:off x="19965" y="-2"/>
            <a:ext cx="121916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0" name="Picture 3140">
            <a:extLst>
              <a:ext uri="{FF2B5EF4-FFF2-40B4-BE49-F238E27FC236}">
                <a16:creationId xmlns:a16="http://schemas.microsoft.com/office/drawing/2014/main" id="{21AF192C-698D-4635-9C9F-F9769A56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4DBB94E-4BA2-4145-8093-FEEF889CE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054" y="3428998"/>
            <a:ext cx="5816024" cy="262345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de-DE" sz="4800" dirty="0"/>
              <a:t>EO  in Deutschland „Teilung/Berliner Mauer“</a:t>
            </a:r>
            <a:br>
              <a:rPr lang="de-DE" sz="4800" dirty="0"/>
            </a:br>
            <a:endParaRPr lang="en-US" sz="61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46F506-A9B3-E647-804E-F846450BF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1093" y="2268786"/>
            <a:ext cx="5676648" cy="1160213"/>
          </a:xfrm>
        </p:spPr>
        <p:txBody>
          <a:bodyPr vert="horz" lIns="91440" tIns="0" rIns="91440" bIns="45720" rtlCol="0" anchor="b">
            <a:normAutofit/>
          </a:bodyPr>
          <a:lstStyle/>
          <a:p>
            <a:r>
              <a:rPr lang="en-US" sz="2000" i="0" u="none" strike="noStrike" dirty="0"/>
              <a:t>"</a:t>
            </a:r>
            <a:endParaRPr lang="en-US" sz="2000" dirty="0"/>
          </a:p>
        </p:txBody>
      </p:sp>
      <p:sp>
        <p:nvSpPr>
          <p:cNvPr id="3161" name="Rectangle 3142">
            <a:extLst>
              <a:ext uri="{FF2B5EF4-FFF2-40B4-BE49-F238E27FC236}">
                <a16:creationId xmlns:a16="http://schemas.microsoft.com/office/drawing/2014/main" id="{14E56C4B-C9E0-4F01-AF43-E69279A06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2" name="Rectangle 3144">
            <a:extLst>
              <a:ext uri="{FF2B5EF4-FFF2-40B4-BE49-F238E27FC236}">
                <a16:creationId xmlns:a16="http://schemas.microsoft.com/office/drawing/2014/main" id="{8C654A17-56DA-4921-A42B-DE255FA66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59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4A1565-B7E1-4C59-84A2-5831F1160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8B134C-47B2-49B8-B810-2931B20EA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50BD34-8417-42DB-BEA7-96B1E4156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E04A24D-ECF7-4024-BAC2-981BA69CF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C3D135-9831-45A9-8FBE-2A2548C8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375ABF-52E0-4C78-B2CF-0A949D7D8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5D40E9-3E55-8D6B-0908-D123B3AFE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808056"/>
            <a:ext cx="3969504" cy="1077229"/>
          </a:xfrm>
        </p:spPr>
        <p:txBody>
          <a:bodyPr>
            <a:normAutofit/>
          </a:bodyPr>
          <a:lstStyle/>
          <a:p>
            <a:pPr algn="l"/>
            <a:r>
              <a:rPr lang="de-DE" dirty="0"/>
              <a:t>Paararbeit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51E551-5550-E2A4-7E6B-10A6DA071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803" y="2052116"/>
            <a:ext cx="3969505" cy="3997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Sehen Sie das Video, machen Sie sich Notizen zu den wichtigsten Punkten </a:t>
            </a:r>
          </a:p>
          <a:p>
            <a:pPr marL="0" indent="0">
              <a:buNone/>
            </a:pPr>
            <a:r>
              <a:rPr lang="de-DE" sz="1800" b="0" i="0" u="none" strike="noStrike" dirty="0">
                <a:effectLst/>
                <a:latin typeface="Courier New" panose="02070309020205020404" pitchFamily="49" charset="0"/>
                <a:hlinkClick r:id="rId5"/>
              </a:rPr>
              <a:t>https://www.thinglink.com/video/1033363469266583555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7" name="Graphic 6" descr="Video camera">
            <a:extLst>
              <a:ext uri="{FF2B5EF4-FFF2-40B4-BE49-F238E27FC236}">
                <a16:creationId xmlns:a16="http://schemas.microsoft.com/office/drawing/2014/main" id="{FB2071C5-9178-F059-ECB3-A7B6997A23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51768" y="1432023"/>
            <a:ext cx="3994617" cy="3994617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4BB1BDF-EAFF-49B6-ABF3-7F9B3201C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34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AADFB1-A9D8-4319-BAC8-6B3FD36BF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7C5FC5-1BC6-470E-A163-7EE80D227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316889-BCD7-49B5-89BD-4FC1D29F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12F873-5B9B-482F-9FB3-6355C4F3B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245259-4364-4D53-AC48-3E893885A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ED55A6-6E0E-DCC1-6271-48AC8D88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475" y="808056"/>
            <a:ext cx="4203364" cy="1077229"/>
          </a:xfrm>
        </p:spPr>
        <p:txBody>
          <a:bodyPr>
            <a:normAutofit/>
          </a:bodyPr>
          <a:lstStyle/>
          <a:p>
            <a:pPr algn="l"/>
            <a:r>
              <a:rPr lang="de-DE" dirty="0"/>
              <a:t>Erste Infos </a:t>
            </a:r>
          </a:p>
        </p:txBody>
      </p:sp>
      <p:pic>
        <p:nvPicPr>
          <p:cNvPr id="5" name="Picture 4" descr="Abstrakte verschwommene öffentliche Bibliothek mit Bücherregalen">
            <a:extLst>
              <a:ext uri="{FF2B5EF4-FFF2-40B4-BE49-F238E27FC236}">
                <a16:creationId xmlns:a16="http://schemas.microsoft.com/office/drawing/2014/main" id="{FB986F29-E525-39F2-6B16-AA904722C1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300" r="39639" b="-2"/>
          <a:stretch/>
        </p:blipFill>
        <p:spPr>
          <a:xfrm>
            <a:off x="1005401" y="227"/>
            <a:ext cx="4424045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9C7619-9AF0-4D6F-B2E3-21032A5C3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4F1094-9FA9-574C-B44C-F7BDB5990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474" y="2052116"/>
            <a:ext cx="4203365" cy="39978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e-DE" sz="1100" b="0" i="0" u="none" strike="noStrike" dirty="0">
                <a:effectLst/>
                <a:latin typeface="CV Source Sans"/>
              </a:rPr>
              <a:t>Damit Ihre </a:t>
            </a:r>
            <a:r>
              <a:rPr lang="de-DE" sz="1100" b="0" i="0" u="none" strike="noStrike" dirty="0" err="1">
                <a:effectLst/>
                <a:latin typeface="CV Source Sans"/>
              </a:rPr>
              <a:t>KursteilnehmerInnen</a:t>
            </a:r>
            <a:r>
              <a:rPr lang="de-DE" sz="1100" b="0" i="0" u="none" strike="noStrike" dirty="0">
                <a:effectLst/>
                <a:latin typeface="CV Source Sans"/>
              </a:rPr>
              <a:t> eine Vorstellung vom Umfang der Grenzanlagen erhalten, können Sie in einer Übersicht Fotos von Grenzpunkten aus dem Jahr 1989 mit Aufnahmen vergleichen, die 15 Jahre später entstanden: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100" b="0" i="0" u="none" strike="noStrike" dirty="0">
                <a:effectLst/>
                <a:latin typeface="CV Source Sans"/>
                <a:hlinkClick r:id="rId6"/>
              </a:rPr>
              <a:t>https://www.chronik-der-mauer.de/material/?mType=2</a:t>
            </a:r>
            <a:endParaRPr lang="de-DE" sz="1100" b="0" i="0" u="none" strike="noStrike" dirty="0">
              <a:effectLst/>
              <a:latin typeface="CV Source Sans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100" b="0" i="0" u="none" strike="noStrike" dirty="0">
                <a:effectLst/>
                <a:latin typeface="CV Source Sans"/>
                <a:hlinkClick r:id="rId7"/>
              </a:rPr>
              <a:t>https://www.chronik-der-mauer.de/chronik/</a:t>
            </a:r>
            <a:endParaRPr lang="de-DE" sz="1100" b="0" i="0" u="none" strike="noStrike" dirty="0">
              <a:effectLst/>
              <a:latin typeface="CV Source Sans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DE" sz="1100" b="0" i="0" u="none" strike="noStrike" dirty="0">
              <a:effectLst/>
              <a:latin typeface="CV Source Sans"/>
            </a:endParaRPr>
          </a:p>
          <a:p>
            <a:pPr>
              <a:lnSpc>
                <a:spcPct val="110000"/>
              </a:lnSpc>
            </a:pPr>
            <a:r>
              <a:rPr lang="de-DE" sz="1100" b="0" i="0" u="none" strike="noStrike" dirty="0">
                <a:effectLst/>
                <a:latin typeface="CV Source Sans"/>
              </a:rPr>
              <a:t>Gerade der Bezirk Berlin-Mitte eignet sich für eine vertiefende Beschäftigung mit der Geschichte und Gegenwart der deutschen Hauptstadt. Entlang der bedeutendsten Gebäude Berlins wurden auf dem Politik-Portal für Kinder und Jugendliche</a:t>
            </a:r>
          </a:p>
          <a:p>
            <a:pPr>
              <a:lnSpc>
                <a:spcPct val="110000"/>
              </a:lnSpc>
            </a:pPr>
            <a:r>
              <a:rPr lang="de-DE" sz="1100" dirty="0"/>
              <a:t>Mauertouren:</a:t>
            </a:r>
          </a:p>
          <a:p>
            <a:pPr>
              <a:lnSpc>
                <a:spcPct val="110000"/>
              </a:lnSpc>
            </a:pPr>
            <a:r>
              <a:rPr lang="de-DE" sz="1100" dirty="0">
                <a:hlinkClick r:id="rId8"/>
              </a:rPr>
              <a:t>https://www.stiftung-berliner-mauer.de/de/gedenkstaette-berliner-mauer/besuch/mobiler-tourguide</a:t>
            </a:r>
            <a:endParaRPr lang="de-DE" sz="1100" dirty="0"/>
          </a:p>
          <a:p>
            <a:pPr>
              <a:lnSpc>
                <a:spcPct val="110000"/>
              </a:lnSpc>
            </a:pPr>
            <a:endParaRPr lang="de-DE" sz="11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FBE0AC-23B1-4352-95D2-C71EB6D15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6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01E4-1CE2-B81B-FAE8-A3FA621EF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739" y="2052116"/>
            <a:ext cx="4901548" cy="39978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e-DE" sz="1100" b="0" i="0" u="none" strike="noStrike" dirty="0">
                <a:effectLst/>
                <a:latin typeface="CV Source Sans"/>
              </a:rPr>
              <a:t>Wenn Sie in der nächsten Zeit einen Besuch Berlins planen, könnte auch die kostenlose iPhone-App der Bundeszentrale für politische Bildung (</a:t>
            </a:r>
            <a:r>
              <a:rPr lang="de-DE" sz="1100" b="0" i="0" u="none" strike="noStrike" dirty="0" err="1">
                <a:effectLst/>
                <a:latin typeface="CV Source Sans"/>
              </a:rPr>
              <a:t>BpB</a:t>
            </a:r>
            <a:r>
              <a:rPr lang="de-DE" sz="1100" b="0" i="0" u="none" strike="noStrike" dirty="0">
                <a:effectLst/>
                <a:latin typeface="CV Source Sans"/>
              </a:rPr>
              <a:t>) zum Verlauf der Berliner Mauer interessant sein.</a:t>
            </a:r>
          </a:p>
          <a:p>
            <a:pPr>
              <a:lnSpc>
                <a:spcPct val="110000"/>
              </a:lnSpc>
            </a:pPr>
            <a:r>
              <a:rPr lang="de-DE" sz="1100" b="0" i="0" u="none" strike="noStrike" dirty="0">
                <a:effectLst/>
                <a:latin typeface="CV Source Sans"/>
              </a:rPr>
              <a:t>Die Bundeszentrale fasst im Dossier „Deutsche Teilung – Deutsche Einheit“ die wichtigsten historischen Aspekte zusammen und widmet der Geschichte der Mauer ein eigenes Kapitel: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100" b="0" i="0" u="none" strike="noStrike" dirty="0">
                <a:effectLst/>
                <a:latin typeface="CV Source Sans"/>
                <a:hlinkClick r:id="rId3"/>
              </a:rPr>
              <a:t>https://www.bpb.de/themen/deutsche-einheit/deutsche-teilung-deutsche-einheit/</a:t>
            </a:r>
            <a:endParaRPr lang="de-DE" sz="1100" b="0" i="0" u="none" strike="noStrike" dirty="0">
              <a:effectLst/>
              <a:latin typeface="CV Source Sans"/>
            </a:endParaRPr>
          </a:p>
          <a:p>
            <a:pPr>
              <a:lnSpc>
                <a:spcPct val="110000"/>
              </a:lnSpc>
            </a:pPr>
            <a:r>
              <a:rPr lang="de-DE" sz="1100" b="0" i="0" u="none" strike="noStrike" dirty="0">
                <a:effectLst/>
                <a:latin typeface="CV Source Sans"/>
              </a:rPr>
              <a:t>Die „Chronik der Mauer“ beleuchtet mit einem Zeitstrahl alle Ereignisse von 1961 bis 1990. Außerdem werden in einem Materialfundus Dokumente, Fotos, Original-Töne, Rezensionen von Filmen über die Mauer, Videos, Statistiken und Links bereitgestellt: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100" b="0" i="0" u="none" strike="noStrike" dirty="0">
                <a:effectLst/>
                <a:latin typeface="CV Source Sans"/>
                <a:hlinkClick r:id="rId4" tooltip="http://www.chronik-der-mauer.de/index.php/de/Start/Index/id/593832"/>
              </a:rPr>
              <a:t>http://www.chronik-der-mauer.de/index.php/de/Start/Index/id/593832</a:t>
            </a:r>
            <a:endParaRPr lang="de-DE" sz="1100" b="0" i="0" u="none" strike="noStrike" dirty="0">
              <a:effectLst/>
              <a:latin typeface="CV Source Sans"/>
            </a:endParaRPr>
          </a:p>
          <a:p>
            <a:pPr>
              <a:lnSpc>
                <a:spcPct val="110000"/>
              </a:lnSpc>
            </a:pPr>
            <a:endParaRPr lang="de-DE" sz="11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reppenaufgang und Säulen eines majestätischen Stadtgebäudes">
            <a:extLst>
              <a:ext uri="{FF2B5EF4-FFF2-40B4-BE49-F238E27FC236}">
                <a16:creationId xmlns:a16="http://schemas.microsoft.com/office/drawing/2014/main" id="{197BA853-290E-7A97-82F6-EC89BAFD7E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162" r="28510" b="-2"/>
          <a:stretch/>
        </p:blipFill>
        <p:spPr>
          <a:xfrm>
            <a:off x="7534656" y="227"/>
            <a:ext cx="4657039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7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r Bau der Berliner Mauer hat die Kultur enorm beflügelt - Kultur - SZ.de">
            <a:extLst>
              <a:ext uri="{FF2B5EF4-FFF2-40B4-BE49-F238E27FC236}">
                <a16:creationId xmlns:a16="http://schemas.microsoft.com/office/drawing/2014/main" id="{6DA69533-60E6-6052-0D4A-138DC657F3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/>
          <a:stretch/>
        </p:blipFill>
        <p:spPr bwMode="auto">
          <a:xfrm>
            <a:off x="19965" y="-2"/>
            <a:ext cx="121916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4DBB94E-4BA2-4145-8093-FEEF889CE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054" y="3428998"/>
            <a:ext cx="5816024" cy="2623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4800" dirty="0"/>
              <a:t>Weitere Materialien </a:t>
            </a:r>
            <a:br>
              <a:rPr lang="de-DE" sz="4800" dirty="0"/>
            </a:br>
            <a:endParaRPr lang="en-US" sz="61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46F506-A9B3-E647-804E-F846450BF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1093" y="2268786"/>
            <a:ext cx="5676648" cy="1160213"/>
          </a:xfrm>
        </p:spPr>
        <p:txBody>
          <a:bodyPr vert="horz" lIns="91440" tIns="0" rIns="91440" bIns="45720" rtlCol="0" anchor="b">
            <a:normAutofit/>
          </a:bodyPr>
          <a:lstStyle/>
          <a:p>
            <a:r>
              <a:rPr lang="en-US" sz="2000" i="0" u="none" strike="noStrike" dirty="0"/>
              <a:t>"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3609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1299</Words>
  <Application>Microsoft Macintosh PowerPoint</Application>
  <PresentationFormat>Breitbild</PresentationFormat>
  <Paragraphs>132</Paragraphs>
  <Slides>27</Slides>
  <Notes>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6" baseType="lpstr">
      <vt:lpstr>-apple-system</vt:lpstr>
      <vt:lpstr>Arial</vt:lpstr>
      <vt:lpstr>Calibri</vt:lpstr>
      <vt:lpstr>Courier New</vt:lpstr>
      <vt:lpstr>CV Source Sans</vt:lpstr>
      <vt:lpstr>MS Shell Dlg 2</vt:lpstr>
      <vt:lpstr>Wingdings</vt:lpstr>
      <vt:lpstr>Wingdings 3</vt:lpstr>
      <vt:lpstr>Madison</vt:lpstr>
      <vt:lpstr> 21-6.2023 4. Einheit  Johannes Köck   koeck@daf.lmu.de </vt:lpstr>
      <vt:lpstr>Ablauf </vt:lpstr>
      <vt:lpstr>Einstieg </vt:lpstr>
      <vt:lpstr>Besprechen der Hausaufgabe  (Partner:innenarbeit)  </vt:lpstr>
      <vt:lpstr>EO  in Deutschland „Teilung/Berliner Mauer“ </vt:lpstr>
      <vt:lpstr>Paararbeit</vt:lpstr>
      <vt:lpstr>Erste Infos </vt:lpstr>
      <vt:lpstr>PowerPoint-Präsentation</vt:lpstr>
      <vt:lpstr>Weitere Materialien  </vt:lpstr>
      <vt:lpstr>Weiterer Ablauf</vt:lpstr>
      <vt:lpstr>EO in München </vt:lpstr>
      <vt:lpstr>Gruppenarbeit </vt:lpstr>
      <vt:lpstr>EO mit Bezug zu Deutschland und China </vt:lpstr>
      <vt:lpstr>https://www.china-tourism.de/provinzen/shandong/ </vt:lpstr>
      <vt:lpstr>PowerPoint-Präsentation</vt:lpstr>
      <vt:lpstr>Die Brauerei Tsingtao</vt:lpstr>
      <vt:lpstr>1903: Gründung der Germania-Brauerei</vt:lpstr>
      <vt:lpstr>Tsingtao Brewery Co. Ltd. 青岛啤酒厂</vt:lpstr>
      <vt:lpstr>PowerPoint-Präsentation</vt:lpstr>
      <vt:lpstr>PowerPoint-Präsentation</vt:lpstr>
      <vt:lpstr>Deutsche Ingenieurskunst</vt:lpstr>
      <vt:lpstr>Ort des Vergessens / Les lieux d'oubli</vt:lpstr>
      <vt:lpstr>Ort des Vergessens / Les lieux d'oubli</vt:lpstr>
      <vt:lpstr>Eignung des Erinnerungsortes für das kulturelle Lernen im DaF-Unterricht</vt:lpstr>
      <vt:lpstr>Eignung des Erinnerungsortes für das kulturelle Lernen im DaF-Unterricht</vt:lpstr>
      <vt:lpstr>Ausblick</vt:lpstr>
      <vt:lpstr>Quellen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 und Gesellschaft 22-03.2021 Erinnerungsorte  Jule Häußermann Johannes Köck   </dc:title>
  <dc:creator>koeckjohannesbenjamin@gmail.com</dc:creator>
  <cp:lastModifiedBy>koeckjohannesbenjamin@gmail.com</cp:lastModifiedBy>
  <cp:revision>9</cp:revision>
  <dcterms:created xsi:type="dcterms:W3CDTF">2021-03-16T15:16:28Z</dcterms:created>
  <dcterms:modified xsi:type="dcterms:W3CDTF">2023-07-21T07:34:36Z</dcterms:modified>
</cp:coreProperties>
</file>